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Lst>
  <p:notesMasterIdLst>
    <p:notesMasterId r:id="rId47"/>
  </p:notesMasterIdLst>
  <p:handoutMasterIdLst>
    <p:handoutMasterId r:id="rId48"/>
  </p:handoutMasterIdLst>
  <p:sldIdLst>
    <p:sldId id="272" r:id="rId2"/>
    <p:sldId id="339" r:id="rId3"/>
    <p:sldId id="285" r:id="rId4"/>
    <p:sldId id="291" r:id="rId5"/>
    <p:sldId id="319" r:id="rId6"/>
    <p:sldId id="324" r:id="rId7"/>
    <p:sldId id="321" r:id="rId8"/>
    <p:sldId id="322" r:id="rId9"/>
    <p:sldId id="323" r:id="rId10"/>
    <p:sldId id="325" r:id="rId11"/>
    <p:sldId id="320" r:id="rId12"/>
    <p:sldId id="340" r:id="rId13"/>
    <p:sldId id="341" r:id="rId14"/>
    <p:sldId id="342" r:id="rId15"/>
    <p:sldId id="343" r:id="rId16"/>
    <p:sldId id="344" r:id="rId17"/>
    <p:sldId id="345" r:id="rId18"/>
    <p:sldId id="346" r:id="rId19"/>
    <p:sldId id="348" r:id="rId20"/>
    <p:sldId id="347" r:id="rId21"/>
    <p:sldId id="338" r:id="rId22"/>
    <p:sldId id="327" r:id="rId23"/>
    <p:sldId id="349" r:id="rId24"/>
    <p:sldId id="328" r:id="rId25"/>
    <p:sldId id="352" r:id="rId26"/>
    <p:sldId id="330" r:id="rId27"/>
    <p:sldId id="355" r:id="rId28"/>
    <p:sldId id="334" r:id="rId29"/>
    <p:sldId id="335" r:id="rId30"/>
    <p:sldId id="329" r:id="rId31"/>
    <p:sldId id="331" r:id="rId32"/>
    <p:sldId id="332" r:id="rId33"/>
    <p:sldId id="353" r:id="rId34"/>
    <p:sldId id="354" r:id="rId35"/>
    <p:sldId id="311" r:id="rId36"/>
    <p:sldId id="312" r:id="rId37"/>
    <p:sldId id="313" r:id="rId38"/>
    <p:sldId id="314" r:id="rId39"/>
    <p:sldId id="315" r:id="rId40"/>
    <p:sldId id="336" r:id="rId41"/>
    <p:sldId id="357" r:id="rId42"/>
    <p:sldId id="356" r:id="rId43"/>
    <p:sldId id="316" r:id="rId44"/>
    <p:sldId id="337" r:id="rId45"/>
    <p:sldId id="317"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ia Smith" initials="PS" lastIdx="6" clrIdx="0"/>
  <p:cmAuthor id="1" name="Len" initials="L"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12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7270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7270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7270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E4E0B321-D081-45C2-9CDC-6E90BD51C176}" type="slidenum">
              <a:rPr lang="en-US"/>
              <a:pPr/>
              <a:t>‹#›</a:t>
            </a:fld>
            <a:endParaRPr lang="en-US" dirty="0"/>
          </a:p>
        </p:txBody>
      </p:sp>
    </p:spTree>
    <p:extLst>
      <p:ext uri="{BB962C8B-B14F-4D97-AF65-F5344CB8AC3E}">
        <p14:creationId xmlns:p14="http://schemas.microsoft.com/office/powerpoint/2010/main" val="2764632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253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253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9D2943EF-F4EB-4B20-AE19-EA4A1B37F9C4}" type="slidenum">
              <a:rPr lang="en-US"/>
              <a:pPr/>
              <a:t>‹#›</a:t>
            </a:fld>
            <a:endParaRPr lang="en-US" dirty="0"/>
          </a:p>
        </p:txBody>
      </p:sp>
    </p:spTree>
    <p:extLst>
      <p:ext uri="{BB962C8B-B14F-4D97-AF65-F5344CB8AC3E}">
        <p14:creationId xmlns:p14="http://schemas.microsoft.com/office/powerpoint/2010/main" val="2199808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1</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40</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41</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43</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44</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45</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4</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24</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35</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36</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37</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38</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8796-D48A-49A4-B492-1ECCB3BC50F3}" type="slidenum">
              <a:rPr lang="en-US"/>
              <a:pPr/>
              <a:t>39</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34720" y="4415790"/>
            <a:ext cx="5140960" cy="4183380"/>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Copyright 2015 BCA, Inc.</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CF3E937-4764-494F-9020-8AC888E85E4A}"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Copyright 2015 BCA, Inc.</a:t>
            </a:r>
            <a:endParaRPr lang="en-US" dirty="0"/>
          </a:p>
        </p:txBody>
      </p:sp>
      <p:sp>
        <p:nvSpPr>
          <p:cNvPr id="6" name="Slide Number Placeholder 5"/>
          <p:cNvSpPr>
            <a:spLocks noGrp="1"/>
          </p:cNvSpPr>
          <p:nvPr>
            <p:ph type="sldNum" sz="quarter" idx="12"/>
          </p:nvPr>
        </p:nvSpPr>
        <p:spPr/>
        <p:txBody>
          <a:bodyPr/>
          <a:lstStyle>
            <a:extLst/>
          </a:lstStyle>
          <a:p>
            <a:fld id="{932946C8-DC87-44BD-95A5-87F136F2B8AE}"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Copyright 2015 BCA, Inc.</a:t>
            </a:r>
            <a:endParaRPr lang="en-US" dirty="0"/>
          </a:p>
        </p:txBody>
      </p:sp>
      <p:sp>
        <p:nvSpPr>
          <p:cNvPr id="6" name="Slide Number Placeholder 5"/>
          <p:cNvSpPr>
            <a:spLocks noGrp="1"/>
          </p:cNvSpPr>
          <p:nvPr>
            <p:ph type="sldNum" sz="quarter" idx="12"/>
          </p:nvPr>
        </p:nvSpPr>
        <p:spPr/>
        <p:txBody>
          <a:bodyPr/>
          <a:lstStyle>
            <a:extLst/>
          </a:lstStyle>
          <a:p>
            <a:fld id="{446B5BA6-CD7B-41E3-A2EC-F7F88705F2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Copyright 2015 BCA, Inc.</a:t>
            </a:r>
            <a:endParaRPr lang="en-US" dirty="0"/>
          </a:p>
        </p:txBody>
      </p:sp>
      <p:sp>
        <p:nvSpPr>
          <p:cNvPr id="6" name="Slide Number Placeholder 5"/>
          <p:cNvSpPr>
            <a:spLocks noGrp="1"/>
          </p:cNvSpPr>
          <p:nvPr>
            <p:ph type="sldNum" sz="quarter" idx="12"/>
          </p:nvPr>
        </p:nvSpPr>
        <p:spPr/>
        <p:txBody>
          <a:bodyPr/>
          <a:lstStyle>
            <a:extLst/>
          </a:lstStyle>
          <a:p>
            <a:fld id="{603ED1C6-8B95-4F89-8951-D533C2F3473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smtClean="0"/>
              <a:t>Copyright 2015 BCA, Inc.</a:t>
            </a:r>
            <a:endParaRPr lang="en-US" dirty="0"/>
          </a:p>
        </p:txBody>
      </p:sp>
      <p:sp>
        <p:nvSpPr>
          <p:cNvPr id="6" name="Slide Number Placeholder 5"/>
          <p:cNvSpPr>
            <a:spLocks noGrp="1"/>
          </p:cNvSpPr>
          <p:nvPr>
            <p:ph type="sldNum" sz="quarter" idx="12"/>
          </p:nvPr>
        </p:nvSpPr>
        <p:spPr/>
        <p:txBody>
          <a:bodyPr/>
          <a:lstStyle>
            <a:extLst/>
          </a:lstStyle>
          <a:p>
            <a:fld id="{9CF1D47D-1A48-49F4-8BB9-EFEF4425C21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en-US" smtClean="0"/>
              <a:t>Copyright 2015 BCA, Inc.</a:t>
            </a:r>
            <a:endParaRPr lang="en-US" dirty="0"/>
          </a:p>
        </p:txBody>
      </p:sp>
      <p:sp>
        <p:nvSpPr>
          <p:cNvPr id="7" name="Slide Number Placeholder 6"/>
          <p:cNvSpPr>
            <a:spLocks noGrp="1"/>
          </p:cNvSpPr>
          <p:nvPr>
            <p:ph type="sldNum" sz="quarter" idx="12"/>
          </p:nvPr>
        </p:nvSpPr>
        <p:spPr/>
        <p:txBody>
          <a:bodyPr/>
          <a:lstStyle>
            <a:extLst/>
          </a:lstStyle>
          <a:p>
            <a:fld id="{093C1DCF-024D-4936-A163-D1FE0A815C80}"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r>
              <a:rPr lang="en-US" smtClean="0"/>
              <a:t>Copyright 2015 BCA, Inc.</a:t>
            </a:r>
            <a:endParaRPr lang="en-US" dirty="0"/>
          </a:p>
        </p:txBody>
      </p:sp>
      <p:sp>
        <p:nvSpPr>
          <p:cNvPr id="9" name="Slide Number Placeholder 8"/>
          <p:cNvSpPr>
            <a:spLocks noGrp="1"/>
          </p:cNvSpPr>
          <p:nvPr>
            <p:ph type="sldNum" sz="quarter" idx="12"/>
          </p:nvPr>
        </p:nvSpPr>
        <p:spPr/>
        <p:txBody>
          <a:bodyPr/>
          <a:lstStyle>
            <a:extLst/>
          </a:lstStyle>
          <a:p>
            <a:fld id="{77541B51-9B4C-482C-9FD9-FC27DBABB8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r>
              <a:rPr lang="en-US" smtClean="0"/>
              <a:t>Copyright 2015 BCA, Inc.</a:t>
            </a:r>
            <a:endParaRPr lang="en-US" dirty="0"/>
          </a:p>
        </p:txBody>
      </p:sp>
      <p:sp>
        <p:nvSpPr>
          <p:cNvPr id="5" name="Slide Number Placeholder 4"/>
          <p:cNvSpPr>
            <a:spLocks noGrp="1"/>
          </p:cNvSpPr>
          <p:nvPr>
            <p:ph type="sldNum" sz="quarter" idx="12"/>
          </p:nvPr>
        </p:nvSpPr>
        <p:spPr/>
        <p:txBody>
          <a:bodyPr/>
          <a:lstStyle>
            <a:extLst/>
          </a:lstStyle>
          <a:p>
            <a:fld id="{3EFA7248-DD78-4C58-BD94-AED22EFA7ED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r>
              <a:rPr lang="en-US" smtClean="0"/>
              <a:t>Copyright 2015 BCA, Inc.</a:t>
            </a:r>
            <a:endParaRPr lang="en-US" dirty="0"/>
          </a:p>
        </p:txBody>
      </p:sp>
      <p:sp>
        <p:nvSpPr>
          <p:cNvPr id="4" name="Slide Number Placeholder 3"/>
          <p:cNvSpPr>
            <a:spLocks noGrp="1"/>
          </p:cNvSpPr>
          <p:nvPr>
            <p:ph type="sldNum" sz="quarter" idx="12"/>
          </p:nvPr>
        </p:nvSpPr>
        <p:spPr/>
        <p:txBody>
          <a:bodyPr/>
          <a:lstStyle>
            <a:extLst/>
          </a:lstStyle>
          <a:p>
            <a:fld id="{910ED432-89A0-4708-B30A-05595F1E0E14}"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en-US" smtClean="0"/>
              <a:t>Copyright 2015 BCA, Inc.</a:t>
            </a:r>
            <a:endParaRPr lang="en-US" dirty="0"/>
          </a:p>
        </p:txBody>
      </p:sp>
      <p:sp>
        <p:nvSpPr>
          <p:cNvPr id="7" name="Slide Number Placeholder 6"/>
          <p:cNvSpPr>
            <a:spLocks noGrp="1"/>
          </p:cNvSpPr>
          <p:nvPr>
            <p:ph type="sldNum" sz="quarter" idx="12"/>
          </p:nvPr>
        </p:nvSpPr>
        <p:spPr/>
        <p:txBody>
          <a:bodyPr/>
          <a:lstStyle>
            <a:extLst/>
          </a:lstStyle>
          <a:p>
            <a:fld id="{350C4D53-6829-4A51-A384-01E586C57F2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Copyright 2015 BCA, Inc.</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C166723-EFC9-494D-BDFF-CA7C6C4346C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Copyright 2015 BCA, Inc.</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4F41D8-E110-48A6-AA71-47E57343AC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fade/>
  </p:transition>
  <p:timing>
    <p:tnLst>
      <p:par>
        <p:cTn id="1" dur="indefinite" restart="never" nodeType="tmRoot"/>
      </p:par>
    </p:tnLst>
  </p:timing>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914400" y="838200"/>
            <a:ext cx="7162800" cy="1600200"/>
          </a:xfrm>
        </p:spPr>
        <p:txBody>
          <a:bodyPr>
            <a:noAutofit/>
          </a:bodyPr>
          <a:lstStyle/>
          <a:p>
            <a:r>
              <a:rPr lang="en-US" sz="3600" dirty="0" smtClean="0">
                <a:effectLst/>
              </a:rPr>
              <a:t>Export </a:t>
            </a:r>
            <a:r>
              <a:rPr lang="en-US" sz="3600" dirty="0">
                <a:effectLst/>
              </a:rPr>
              <a:t>Control/ITAR </a:t>
            </a:r>
            <a:r>
              <a:rPr lang="en-US" sz="3600" dirty="0" smtClean="0">
                <a:effectLst/>
              </a:rPr>
              <a:t>Overview</a:t>
            </a:r>
            <a:br>
              <a:rPr lang="en-US" sz="3600" dirty="0" smtClean="0">
                <a:effectLst/>
              </a:rPr>
            </a:br>
            <a:r>
              <a:rPr lang="en-US" sz="3600" dirty="0" smtClean="0"/>
              <a:t> </a:t>
            </a:r>
            <a:endParaRPr lang="en-US" sz="3600" dirty="0">
              <a:solidFill>
                <a:schemeClr val="tx1"/>
              </a:solidFill>
              <a:effectLst/>
            </a:endParaRPr>
          </a:p>
        </p:txBody>
      </p:sp>
      <p:sp>
        <p:nvSpPr>
          <p:cNvPr id="4" name="Content Placeholder 2"/>
          <p:cNvSpPr txBox="1">
            <a:spLocks/>
          </p:cNvSpPr>
          <p:nvPr/>
        </p:nvSpPr>
        <p:spPr>
          <a:xfrm>
            <a:off x="533400" y="3200400"/>
            <a:ext cx="8183880" cy="1219200"/>
          </a:xfrm>
          <a:prstGeom prst="rect">
            <a:avLst/>
          </a:prstGeom>
        </p:spPr>
        <p:txBody>
          <a:bodyPr vert="horz" lIns="0" rIns="18288">
            <a:normAutofit fontScale="92500" lnSpcReduction="10000"/>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j-lt"/>
              </a:rPr>
              <a:t>Presented by </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400" b="1" baseline="0" dirty="0" smtClean="0">
                <a:latin typeface="+mj-lt"/>
              </a:rPr>
              <a:t>Barbara</a:t>
            </a:r>
            <a:r>
              <a:rPr lang="en-US" sz="2400" b="1" dirty="0" smtClean="0">
                <a:latin typeface="+mj-lt"/>
              </a:rPr>
              <a:t> Clements &amp; Associates </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400" b="1" dirty="0" smtClean="0">
                <a:latin typeface="+mj-lt"/>
              </a:rPr>
              <a:t>July 15, 2015</a:t>
            </a:r>
            <a:endParaRPr kumimoji="0" lang="en-US" sz="2400" b="1" i="0" u="none" strike="noStrike" kern="1200" cap="none" spc="0" normalizeH="0" baseline="0" noProof="0" dirty="0" smtClean="0">
              <a:ln>
                <a:noFill/>
              </a:ln>
              <a:solidFill>
                <a:schemeClr val="tx1"/>
              </a:solidFill>
              <a:effectLst/>
              <a:uLnTx/>
              <a:uFillTx/>
              <a:latin typeface="+mj-lt"/>
            </a:endParaRPr>
          </a:p>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CA"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AutoShape 2" descr="https://us-mg6.mail.yahoo.com/ya/download?mid=2%5f0%5f0%5f1%5f47627%5fAHIaDUwAABPjVV6aRw1OQGIgHfg&amp;m=YaDownload&amp;pid=2.5&amp;fid=Inbox&amp;inline=1&amp;appid=yahoomail"/>
          <p:cNvSpPr>
            <a:spLocks noChangeAspect="1" noChangeArrowheads="1"/>
          </p:cNvSpPr>
          <p:nvPr/>
        </p:nvSpPr>
        <p:spPr bwMode="auto">
          <a:xfrm>
            <a:off x="265113"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https://us-mg6.mail.yahoo.com/ya/download?mid=2%5f0%5f0%5f1%5f47627%5fAHIaDUwAABPjVV6aRw1OQGIgHfg&amp;m=YaDownload&amp;pid=2.5&amp;fid=Inbox&amp;inline=1&amp;appid=yahoomail"/>
          <p:cNvSpPr>
            <a:spLocks noChangeAspect="1" noChangeArrowheads="1"/>
          </p:cNvSpPr>
          <p:nvPr/>
        </p:nvSpPr>
        <p:spPr bwMode="auto">
          <a:xfrm>
            <a:off x="417513"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TextBox 4"/>
          <p:cNvSpPr txBox="1"/>
          <p:nvPr/>
        </p:nvSpPr>
        <p:spPr>
          <a:xfrm>
            <a:off x="1676400" y="5726668"/>
            <a:ext cx="5867400" cy="369332"/>
          </a:xfrm>
          <a:prstGeom prst="rect">
            <a:avLst/>
          </a:prstGeom>
          <a:noFill/>
        </p:spPr>
        <p:txBody>
          <a:bodyPr wrap="square" rtlCol="0">
            <a:spAutoFit/>
          </a:bodyPr>
          <a:lstStyle/>
          <a:p>
            <a:r>
              <a:rPr lang="en-US" dirty="0" smtClean="0">
                <a:solidFill>
                  <a:schemeClr val="bg1"/>
                </a:solidFill>
              </a:rPr>
              <a:t>FAST, FLEXIBLE, FLAWLESS TRADE COMPLAINCE</a:t>
            </a:r>
            <a:endParaRPr lang="en-US"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81000" indent="-381000">
              <a:lnSpc>
                <a:spcPct val="80000"/>
              </a:lnSpc>
              <a:spcAft>
                <a:spcPts val="600"/>
              </a:spcAft>
              <a:buClr>
                <a:schemeClr val="bg2">
                  <a:lumMod val="50000"/>
                </a:schemeClr>
              </a:buClr>
            </a:pPr>
            <a:r>
              <a:rPr lang="en-US" sz="2400" dirty="0" smtClean="0">
                <a:latin typeface="Calibri" pitchFamily="34" charset="0"/>
              </a:rPr>
              <a:t>Protect national security</a:t>
            </a:r>
          </a:p>
          <a:p>
            <a:pPr marL="637032" lvl="1" indent="-381000">
              <a:lnSpc>
                <a:spcPct val="80000"/>
              </a:lnSpc>
              <a:spcAft>
                <a:spcPts val="600"/>
              </a:spcAft>
              <a:buClr>
                <a:schemeClr val="bg2">
                  <a:lumMod val="50000"/>
                </a:schemeClr>
              </a:buClr>
            </a:pPr>
            <a:r>
              <a:rPr lang="en-US" sz="2200" dirty="0" smtClean="0">
                <a:latin typeface="Calibri" pitchFamily="34" charset="0"/>
              </a:rPr>
              <a:t>Covers both classified and unclassified products and information</a:t>
            </a:r>
          </a:p>
          <a:p>
            <a:pPr marL="381000" indent="-381000">
              <a:lnSpc>
                <a:spcPct val="80000"/>
              </a:lnSpc>
              <a:spcAft>
                <a:spcPts val="600"/>
              </a:spcAft>
              <a:buClr>
                <a:schemeClr val="bg2">
                  <a:lumMod val="50000"/>
                </a:schemeClr>
              </a:buClr>
            </a:pPr>
            <a:r>
              <a:rPr lang="en-US" sz="2400" dirty="0" smtClean="0">
                <a:latin typeface="Calibri" pitchFamily="34" charset="0"/>
              </a:rPr>
              <a:t>Promote non-proliferation &amp; anti-terrorism</a:t>
            </a:r>
          </a:p>
          <a:p>
            <a:pPr marL="637032" lvl="1" indent="-381000">
              <a:lnSpc>
                <a:spcPct val="80000"/>
              </a:lnSpc>
              <a:spcAft>
                <a:spcPts val="600"/>
              </a:spcAft>
              <a:buClr>
                <a:schemeClr val="bg2">
                  <a:lumMod val="50000"/>
                </a:schemeClr>
              </a:buClr>
            </a:pPr>
            <a:r>
              <a:rPr lang="en-US" sz="2200" dirty="0" smtClean="0">
                <a:latin typeface="Calibri" pitchFamily="34" charset="0"/>
              </a:rPr>
              <a:t>Thus U.S. companies must review the intended end use and end users</a:t>
            </a:r>
          </a:p>
          <a:p>
            <a:pPr marL="381000" indent="-381000">
              <a:lnSpc>
                <a:spcPct val="80000"/>
              </a:lnSpc>
              <a:spcAft>
                <a:spcPts val="600"/>
              </a:spcAft>
              <a:buClr>
                <a:schemeClr val="bg2">
                  <a:lumMod val="50000"/>
                </a:schemeClr>
              </a:buClr>
            </a:pPr>
            <a:r>
              <a:rPr lang="en-US" sz="2400" dirty="0" smtClean="0">
                <a:latin typeface="Calibri" pitchFamily="34" charset="0"/>
              </a:rPr>
              <a:t>Enforce economic policies and trade sanctions</a:t>
            </a:r>
          </a:p>
          <a:p>
            <a:pPr marL="637032" lvl="1" indent="-381000">
              <a:lnSpc>
                <a:spcPct val="80000"/>
              </a:lnSpc>
              <a:spcAft>
                <a:spcPts val="600"/>
              </a:spcAft>
              <a:buClr>
                <a:schemeClr val="bg2">
                  <a:lumMod val="50000"/>
                </a:schemeClr>
              </a:buClr>
            </a:pPr>
            <a:r>
              <a:rPr lang="en-US" sz="2200" dirty="0" smtClean="0">
                <a:latin typeface="Calibri" pitchFamily="34" charset="0"/>
              </a:rPr>
              <a:t>Implement sanctions against embargoed countries</a:t>
            </a:r>
          </a:p>
          <a:p>
            <a:pPr marL="637032" lvl="1" indent="-381000">
              <a:lnSpc>
                <a:spcPct val="80000"/>
              </a:lnSpc>
              <a:spcAft>
                <a:spcPts val="600"/>
              </a:spcAft>
              <a:buClr>
                <a:schemeClr val="bg2">
                  <a:lumMod val="50000"/>
                </a:schemeClr>
              </a:buClr>
            </a:pPr>
            <a:r>
              <a:rPr lang="en-US" sz="2200" dirty="0" smtClean="0">
                <a:latin typeface="Calibri" pitchFamily="34" charset="0"/>
              </a:rPr>
              <a:t>Avoid participation in boycotts not supported by the U.S.</a:t>
            </a:r>
            <a:endParaRPr lang="en-US" sz="2200" dirty="0"/>
          </a:p>
        </p:txBody>
      </p:sp>
      <p:sp>
        <p:nvSpPr>
          <p:cNvPr id="3" name="Title 2"/>
          <p:cNvSpPr>
            <a:spLocks noGrp="1"/>
          </p:cNvSpPr>
          <p:nvPr>
            <p:ph type="title"/>
          </p:nvPr>
        </p:nvSpPr>
        <p:spPr/>
        <p:txBody>
          <a:bodyPr>
            <a:normAutofit/>
          </a:bodyPr>
          <a:lstStyle/>
          <a:p>
            <a:r>
              <a:rPr lang="en-US" sz="3200" dirty="0" smtClean="0">
                <a:solidFill>
                  <a:schemeClr val="tx1"/>
                </a:solidFill>
                <a:effectLst/>
              </a:rPr>
              <a:t>Reasons for Control</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r>
              <a:rPr lang="en-US" sz="2400" dirty="0"/>
              <a:t>An export can involve components, hardware, software, technical data or knowledge (“How To”) provided to foreign persons either within the United States or abroad, and the </a:t>
            </a:r>
            <a:r>
              <a:rPr lang="en-US" sz="2400" u="sng" dirty="0"/>
              <a:t>delivery of information to U.S. persons while located in foreign countries</a:t>
            </a:r>
            <a:r>
              <a:rPr lang="en-US" sz="2400" dirty="0" smtClean="0"/>
              <a:t>.</a:t>
            </a:r>
          </a:p>
          <a:p>
            <a:r>
              <a:rPr lang="en-US" sz="2400" b="1" dirty="0" smtClean="0"/>
              <a:t>Examples of Exportable Items:</a:t>
            </a:r>
          </a:p>
          <a:p>
            <a:endParaRPr lang="en-US" sz="2400" dirty="0" smtClean="0"/>
          </a:p>
          <a:p>
            <a:endParaRPr lang="en-US" sz="2400" dirty="0"/>
          </a:p>
          <a:p>
            <a:endParaRPr lang="en-US" dirty="0"/>
          </a:p>
        </p:txBody>
      </p:sp>
      <p:sp>
        <p:nvSpPr>
          <p:cNvPr id="3" name="Title 2"/>
          <p:cNvSpPr>
            <a:spLocks noGrp="1"/>
          </p:cNvSpPr>
          <p:nvPr>
            <p:ph type="title"/>
          </p:nvPr>
        </p:nvSpPr>
        <p:spPr/>
        <p:txBody>
          <a:bodyPr>
            <a:normAutofit/>
          </a:bodyPr>
          <a:lstStyle/>
          <a:p>
            <a:r>
              <a:rPr lang="en-US" sz="3200" dirty="0">
                <a:solidFill>
                  <a:schemeClr val="tx1"/>
                </a:solidFill>
                <a:effectLst/>
              </a:rPr>
              <a:t>Export and Import Overview</a:t>
            </a:r>
            <a:endParaRPr lang="en-US" sz="3200" dirty="0"/>
          </a:p>
        </p:txBody>
      </p:sp>
      <p:sp>
        <p:nvSpPr>
          <p:cNvPr id="4" name="TextBox 3"/>
          <p:cNvSpPr txBox="1"/>
          <p:nvPr/>
        </p:nvSpPr>
        <p:spPr>
          <a:xfrm>
            <a:off x="2209800" y="3581400"/>
            <a:ext cx="3124200"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Products</a:t>
            </a:r>
          </a:p>
          <a:p>
            <a:pPr marL="285750" indent="-285750">
              <a:buFont typeface="Arial" panose="020B0604020202020204" pitchFamily="34" charset="0"/>
              <a:buChar char="•"/>
            </a:pPr>
            <a:r>
              <a:rPr lang="en-US" sz="2000" dirty="0">
                <a:latin typeface="+mn-lt"/>
              </a:rPr>
              <a:t>Commodities</a:t>
            </a:r>
          </a:p>
          <a:p>
            <a:pPr marL="285750" indent="-285750">
              <a:buFont typeface="Arial" panose="020B0604020202020204" pitchFamily="34" charset="0"/>
              <a:buChar char="•"/>
            </a:pPr>
            <a:r>
              <a:rPr lang="en-US" sz="2000" dirty="0">
                <a:latin typeface="+mn-lt"/>
              </a:rPr>
              <a:t>Hardware </a:t>
            </a:r>
          </a:p>
          <a:p>
            <a:pPr marL="285750" indent="-285750">
              <a:buFont typeface="Arial" panose="020B0604020202020204" pitchFamily="34" charset="0"/>
              <a:buChar char="•"/>
            </a:pPr>
            <a:r>
              <a:rPr lang="en-US" sz="2000" dirty="0">
                <a:latin typeface="+mn-lt"/>
              </a:rPr>
              <a:t>Software</a:t>
            </a:r>
          </a:p>
          <a:p>
            <a:pPr marL="285750" indent="-285750">
              <a:buFont typeface="Arial" panose="020B0604020202020204" pitchFamily="34" charset="0"/>
              <a:buChar char="•"/>
            </a:pPr>
            <a:r>
              <a:rPr lang="en-US" sz="2000" dirty="0">
                <a:latin typeface="+mn-lt"/>
              </a:rPr>
              <a:t>Sub-assemblies </a:t>
            </a:r>
          </a:p>
          <a:p>
            <a:pPr marL="285750" indent="-285750">
              <a:buFont typeface="Arial" panose="020B0604020202020204" pitchFamily="34" charset="0"/>
              <a:buChar char="•"/>
            </a:pPr>
            <a:r>
              <a:rPr lang="en-US" sz="2000" dirty="0">
                <a:latin typeface="+mn-lt"/>
              </a:rPr>
              <a:t>Components</a:t>
            </a:r>
          </a:p>
          <a:p>
            <a:pPr marL="285750" indent="-285750">
              <a:buFont typeface="Arial" panose="020B0604020202020204" pitchFamily="34" charset="0"/>
              <a:buChar char="•"/>
            </a:pPr>
            <a:r>
              <a:rPr lang="en-US" sz="2000" dirty="0">
                <a:latin typeface="+mn-lt"/>
              </a:rPr>
              <a:t>Test equipment 	</a:t>
            </a:r>
          </a:p>
          <a:p>
            <a:pPr marL="285750" indent="-285750">
              <a:buFont typeface="Arial" panose="020B0604020202020204" pitchFamily="34" charset="0"/>
              <a:buChar char="•"/>
            </a:pPr>
            <a:r>
              <a:rPr lang="en-US" sz="2000" dirty="0">
                <a:latin typeface="+mn-lt"/>
              </a:rPr>
              <a:t>Executable program code</a:t>
            </a:r>
          </a:p>
          <a:p>
            <a:pPr marL="285750" indent="-285750">
              <a:buFont typeface="Arial" panose="020B0604020202020204" pitchFamily="34" charset="0"/>
              <a:buChar char="•"/>
            </a:pPr>
            <a:r>
              <a:rPr lang="en-US" sz="2000" dirty="0">
                <a:latin typeface="+mn-lt"/>
              </a:rPr>
              <a:t>Technical </a:t>
            </a:r>
            <a:r>
              <a:rPr lang="en-US" sz="2000" dirty="0" smtClean="0">
                <a:latin typeface="+mn-lt"/>
              </a:rPr>
              <a:t>data</a:t>
            </a:r>
            <a:endParaRPr lang="en-US" sz="2000" dirty="0">
              <a:latin typeface="+mn-lt"/>
            </a:endParaRPr>
          </a:p>
        </p:txBody>
      </p:sp>
      <p:sp>
        <p:nvSpPr>
          <p:cNvPr id="5" name="TextBox 4"/>
          <p:cNvSpPr txBox="1"/>
          <p:nvPr/>
        </p:nvSpPr>
        <p:spPr>
          <a:xfrm>
            <a:off x="5410200" y="3810000"/>
            <a:ext cx="28194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Blueprints/drawings</a:t>
            </a:r>
            <a:endParaRPr lang="en-US" sz="2000" dirty="0">
              <a:latin typeface="+mn-lt"/>
            </a:endParaRPr>
          </a:p>
          <a:p>
            <a:pPr marL="285750" indent="-285750">
              <a:buFont typeface="Arial" panose="020B0604020202020204" pitchFamily="34" charset="0"/>
              <a:buChar char="•"/>
            </a:pPr>
            <a:r>
              <a:rPr lang="en-US" sz="2000" dirty="0" smtClean="0">
                <a:latin typeface="+mn-lt"/>
              </a:rPr>
              <a:t>Operating instructions</a:t>
            </a:r>
            <a:endParaRPr lang="en-US" sz="2000" dirty="0">
              <a:latin typeface="+mn-lt"/>
            </a:endParaRPr>
          </a:p>
          <a:p>
            <a:pPr marL="285750" indent="-285750">
              <a:buFont typeface="Arial" panose="020B0604020202020204" pitchFamily="34" charset="0"/>
              <a:buChar char="•"/>
            </a:pPr>
            <a:r>
              <a:rPr lang="en-US" sz="2000" dirty="0">
                <a:latin typeface="+mn-lt"/>
              </a:rPr>
              <a:t>Proposals/Quotes</a:t>
            </a:r>
          </a:p>
          <a:p>
            <a:pPr marL="285750" indent="-285750">
              <a:buFont typeface="Arial" panose="020B0604020202020204" pitchFamily="34" charset="0"/>
              <a:buChar char="•"/>
            </a:pPr>
            <a:r>
              <a:rPr lang="en-US" sz="2000" dirty="0">
                <a:latin typeface="+mn-lt"/>
              </a:rPr>
              <a:t>Technical services</a:t>
            </a:r>
          </a:p>
          <a:p>
            <a:pPr marL="285750" indent="-285750">
              <a:buFont typeface="Arial" panose="020B0604020202020204" pitchFamily="34" charset="0"/>
              <a:buChar char="•"/>
            </a:pPr>
            <a:r>
              <a:rPr lang="en-US" sz="2000" dirty="0">
                <a:latin typeface="+mn-lt"/>
              </a:rPr>
              <a:t>Models/prototypes</a:t>
            </a:r>
          </a:p>
          <a:p>
            <a:pPr marL="285750" indent="-285750">
              <a:buFont typeface="Arial" panose="020B0604020202020204" pitchFamily="34" charset="0"/>
              <a:buChar char="•"/>
            </a:pPr>
            <a:r>
              <a:rPr lang="en-US" sz="2000" dirty="0">
                <a:latin typeface="+mn-lt"/>
              </a:rPr>
              <a:t>Photographs</a:t>
            </a:r>
          </a:p>
          <a:p>
            <a:pPr marL="285750" indent="-285750">
              <a:buFont typeface="Arial" panose="020B0604020202020204" pitchFamily="34" charset="0"/>
              <a:buChar char="•"/>
            </a:pPr>
            <a:r>
              <a:rPr lang="en-US" sz="2000" dirty="0">
                <a:latin typeface="+mn-lt"/>
              </a:rPr>
              <a:t>Performance data</a:t>
            </a:r>
          </a:p>
          <a:p>
            <a:pPr marL="285750" indent="-285750">
              <a:buFont typeface="Arial" panose="020B0604020202020204" pitchFamily="34" charset="0"/>
              <a:buChar char="•"/>
            </a:pPr>
            <a:r>
              <a:rPr lang="en-US" sz="2000" dirty="0">
                <a:latin typeface="+mn-lt"/>
              </a:rPr>
              <a:t>Test </a:t>
            </a:r>
            <a:r>
              <a:rPr lang="en-US" sz="2000" dirty="0" smtClean="0">
                <a:latin typeface="+mn-lt"/>
              </a:rPr>
              <a:t>Results</a:t>
            </a:r>
            <a:endParaRPr lang="en-US" sz="2000" dirty="0">
              <a:latin typeface="+mn-lt"/>
            </a:endParaRPr>
          </a:p>
        </p:txBody>
      </p:sp>
      <p:sp>
        <p:nvSpPr>
          <p:cNvPr id="7" name="Slide Number Placeholder 6"/>
          <p:cNvSpPr>
            <a:spLocks noGrp="1"/>
          </p:cNvSpPr>
          <p:nvPr>
            <p:ph type="sldNum" sz="quarter" idx="12"/>
          </p:nvPr>
        </p:nvSpPr>
        <p:spPr/>
        <p:txBody>
          <a:bodyPr/>
          <a:lstStyle/>
          <a:p>
            <a:fld id="{603ED1C6-8B95-4F89-8951-D533C2F3473A}" type="slidenum">
              <a:rPr lang="en-US" smtClean="0"/>
              <a:pPr/>
              <a:t>11</a:t>
            </a:fld>
            <a:endParaRPr lang="en-US" dirty="0"/>
          </a:p>
        </p:txBody>
      </p:sp>
      <p:sp>
        <p:nvSpPr>
          <p:cNvPr id="8" name="Footer Placeholder 7"/>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37428726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63550" lvl="0" indent="-463550" algn="just">
              <a:spcBef>
                <a:spcPts val="0"/>
              </a:spcBef>
              <a:spcAft>
                <a:spcPts val="600"/>
              </a:spcAft>
              <a:buClr>
                <a:schemeClr val="bg2">
                  <a:lumMod val="50000"/>
                </a:schemeClr>
              </a:buClr>
              <a:buFont typeface="Wingdings" pitchFamily="2" charset="2"/>
              <a:buChar char="Ø"/>
            </a:pPr>
            <a:r>
              <a:rPr lang="en-US" sz="2800" dirty="0"/>
              <a:t>When doing business with a foreign corporation, business association, partnership, trust, society or any other foreign entity or group that is not incorporated or organized to do business in the United </a:t>
            </a:r>
            <a:r>
              <a:rPr lang="en-US" sz="2800" dirty="0" smtClean="0"/>
              <a:t>States.</a:t>
            </a:r>
            <a:endParaRPr lang="en-US" sz="2800" dirty="0"/>
          </a:p>
          <a:p>
            <a:pPr marL="463550" lvl="0" indent="-463550" algn="just">
              <a:spcBef>
                <a:spcPts val="0"/>
              </a:spcBef>
              <a:spcAft>
                <a:spcPts val="600"/>
              </a:spcAft>
              <a:buClr>
                <a:schemeClr val="bg2">
                  <a:lumMod val="50000"/>
                </a:schemeClr>
              </a:buClr>
              <a:buFont typeface="Wingdings" pitchFamily="2" charset="2"/>
              <a:buChar char="Ø"/>
            </a:pPr>
            <a:r>
              <a:rPr lang="en-US" sz="2800" dirty="0"/>
              <a:t>When sending or taking any controlled defense article (ITAR) or dual-use article (EAR) outside the United States or providing it to a foreign person within the U.S.</a:t>
            </a:r>
          </a:p>
          <a:p>
            <a:pPr marL="463550" lvl="0" indent="-463550" algn="just">
              <a:spcBef>
                <a:spcPts val="0"/>
              </a:spcBef>
              <a:spcAft>
                <a:spcPts val="600"/>
              </a:spcAft>
              <a:buClr>
                <a:schemeClr val="bg2">
                  <a:lumMod val="50000"/>
                </a:schemeClr>
              </a:buClr>
              <a:buFont typeface="Wingdings" pitchFamily="2" charset="2"/>
              <a:buChar char="Ø"/>
            </a:pPr>
            <a:r>
              <a:rPr lang="en-US" sz="2800" dirty="0"/>
              <a:t>When disclosing (including orally or visually) or transferring technical data to a foreign person within the United States (Deemed Export) or abroad (Export</a:t>
            </a:r>
            <a:r>
              <a:rPr lang="en-US" sz="2800" dirty="0" smtClean="0"/>
              <a:t>).</a:t>
            </a:r>
            <a:endParaRPr lang="en-US" sz="2800" dirty="0"/>
          </a:p>
          <a:p>
            <a:pPr marL="463550" lvl="0" indent="-463550" algn="just">
              <a:spcBef>
                <a:spcPts val="0"/>
              </a:spcBef>
              <a:spcAft>
                <a:spcPts val="600"/>
              </a:spcAft>
              <a:buClr>
                <a:schemeClr val="bg2">
                  <a:lumMod val="50000"/>
                </a:schemeClr>
              </a:buClr>
              <a:buFont typeface="Wingdings" pitchFamily="2" charset="2"/>
              <a:buChar char="Ø"/>
            </a:pPr>
            <a:r>
              <a:rPr lang="en-US" sz="2800" dirty="0"/>
              <a:t>When performing a defense service on behalf of or for the benefit of a foreign person in the United States or abroad (Note: this could involve </a:t>
            </a:r>
            <a:r>
              <a:rPr lang="en-US" sz="2800" dirty="0" smtClean="0"/>
              <a:t>EAR controlled </a:t>
            </a:r>
            <a:r>
              <a:rPr lang="en-US" sz="2800" dirty="0"/>
              <a:t>items</a:t>
            </a:r>
            <a:r>
              <a:rPr lang="en-US" sz="2800" dirty="0" smtClean="0"/>
              <a:t>).</a:t>
            </a:r>
            <a:endParaRPr lang="en-US" sz="2800" dirty="0"/>
          </a:p>
          <a:p>
            <a:pPr marL="463550" lvl="0" indent="-463550" algn="just">
              <a:spcBef>
                <a:spcPts val="0"/>
              </a:spcBef>
              <a:spcAft>
                <a:spcPts val="600"/>
              </a:spcAft>
              <a:buClr>
                <a:schemeClr val="bg2">
                  <a:lumMod val="25000"/>
                </a:schemeClr>
              </a:buClr>
              <a:buFont typeface="Wingdings" pitchFamily="2" charset="2"/>
              <a:buChar char="Ø"/>
            </a:pPr>
            <a:r>
              <a:rPr lang="en-US" sz="2800" dirty="0"/>
              <a:t> When conducting tours of company facilities for foreign </a:t>
            </a:r>
            <a:r>
              <a:rPr lang="en-US" sz="2800" dirty="0" smtClean="0"/>
              <a:t>persons/nationals.</a:t>
            </a:r>
            <a:endParaRPr lang="en-US" sz="2800" dirty="0"/>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12</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When And How Do Exports Occur?</a:t>
            </a:r>
            <a:endParaRPr lang="en-US" sz="3200"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344925014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63550" indent="-463550" algn="just">
              <a:spcBef>
                <a:spcPts val="0"/>
              </a:spcBef>
              <a:spcAft>
                <a:spcPts val="600"/>
              </a:spcAft>
              <a:buClr>
                <a:schemeClr val="bg2">
                  <a:lumMod val="50000"/>
                </a:schemeClr>
              </a:buClr>
              <a:buFont typeface="Wingdings" pitchFamily="2" charset="2"/>
              <a:buChar char="Ø"/>
            </a:pPr>
            <a:r>
              <a:rPr lang="en-US" sz="2800" dirty="0"/>
              <a:t>U.S. subsidiaries of corporations located outside the United States may require special review because, in some instances, they may be considered foreign persons and/or may employ foreign persons.  </a:t>
            </a:r>
          </a:p>
          <a:p>
            <a:pPr algn="just">
              <a:spcBef>
                <a:spcPts val="0"/>
              </a:spcBef>
              <a:spcAft>
                <a:spcPts val="600"/>
              </a:spcAft>
              <a:buClr>
                <a:schemeClr val="bg2">
                  <a:lumMod val="50000"/>
                </a:schemeClr>
              </a:buClr>
            </a:pPr>
            <a:r>
              <a:rPr lang="en-US" sz="2800" dirty="0"/>
              <a:t> </a:t>
            </a:r>
            <a:r>
              <a:rPr lang="en-US" sz="2800" dirty="0" smtClean="0"/>
              <a:t>Publication </a:t>
            </a:r>
            <a:r>
              <a:rPr lang="en-US" sz="2800" dirty="0"/>
              <a:t>of technical data, presentations and/or technical papers at symposia, conferences or meetings, or during technical discussions and even casual </a:t>
            </a:r>
            <a:r>
              <a:rPr lang="en-US" sz="2800" dirty="0" smtClean="0"/>
              <a:t>conversations.</a:t>
            </a:r>
          </a:p>
          <a:p>
            <a:pPr algn="just">
              <a:spcBef>
                <a:spcPts val="0"/>
              </a:spcBef>
              <a:spcAft>
                <a:spcPts val="600"/>
              </a:spcAft>
              <a:buClr>
                <a:schemeClr val="bg2">
                  <a:lumMod val="50000"/>
                </a:schemeClr>
              </a:buClr>
            </a:pPr>
            <a:r>
              <a:rPr lang="en-US" sz="2800" dirty="0" smtClean="0"/>
              <a:t>Transferring </a:t>
            </a:r>
            <a:r>
              <a:rPr lang="en-US" sz="2800" dirty="0"/>
              <a:t>information over international communications systems, such </a:t>
            </a:r>
            <a:r>
              <a:rPr lang="en-US" sz="2800" dirty="0" smtClean="0"/>
              <a:t>as </a:t>
            </a:r>
            <a:r>
              <a:rPr lang="en-US" sz="2800" dirty="0"/>
              <a:t>the Internet, facsimile, video </a:t>
            </a:r>
            <a:r>
              <a:rPr lang="en-US" sz="2800" dirty="0" smtClean="0"/>
              <a:t>conference, NetMeeting or </a:t>
            </a:r>
            <a:r>
              <a:rPr lang="en-US" sz="2800" dirty="0"/>
              <a:t>telephone </a:t>
            </a:r>
            <a:r>
              <a:rPr lang="en-US" sz="2800" dirty="0" smtClean="0"/>
              <a:t>conversations, </a:t>
            </a:r>
            <a:r>
              <a:rPr lang="en-US" sz="2800" dirty="0"/>
              <a:t>may require an export license </a:t>
            </a:r>
            <a:r>
              <a:rPr lang="en-US" sz="2800" dirty="0" smtClean="0"/>
              <a:t>and in some instances may </a:t>
            </a:r>
            <a:r>
              <a:rPr lang="en-US" sz="2800" dirty="0"/>
              <a:t>not be eligible for an export license due to U.S. government prohibitions</a:t>
            </a:r>
            <a:r>
              <a:rPr lang="en-US" sz="2800" dirty="0" smtClean="0"/>
              <a:t>.</a:t>
            </a:r>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13</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When And How Do Exports Occur (Cont.)?</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87624253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spcBef>
                <a:spcPts val="0"/>
              </a:spcBef>
              <a:spcAft>
                <a:spcPts val="600"/>
              </a:spcAft>
            </a:pPr>
            <a:r>
              <a:rPr lang="en-US" dirty="0" smtClean="0"/>
              <a:t> </a:t>
            </a:r>
            <a:r>
              <a:rPr lang="en-US" sz="2800" dirty="0" smtClean="0"/>
              <a:t>Someone </a:t>
            </a:r>
            <a:r>
              <a:rPr lang="en-US" sz="2800" dirty="0"/>
              <a:t>who is not a U.S. person (not a U.S. citizen or a permanent resident </a:t>
            </a:r>
            <a:r>
              <a:rPr lang="en-US" sz="2800" dirty="0" smtClean="0"/>
              <a:t>alien) </a:t>
            </a:r>
          </a:p>
          <a:p>
            <a:pPr>
              <a:spcBef>
                <a:spcPts val="0"/>
              </a:spcBef>
              <a:spcAft>
                <a:spcPts val="600"/>
              </a:spcAft>
            </a:pPr>
            <a:r>
              <a:rPr lang="en-US" sz="2800" dirty="0" smtClean="0"/>
              <a:t>A </a:t>
            </a:r>
            <a:r>
              <a:rPr lang="en-US" sz="2800" dirty="0"/>
              <a:t>foreign corporation, business association, partnership, trust, society or any other foreign entity or group that is not incorporated or organized to do business in the United </a:t>
            </a:r>
            <a:r>
              <a:rPr lang="en-US" sz="2800" dirty="0" smtClean="0"/>
              <a:t>States </a:t>
            </a:r>
          </a:p>
          <a:p>
            <a:pPr>
              <a:spcBef>
                <a:spcPts val="0"/>
              </a:spcBef>
              <a:spcAft>
                <a:spcPts val="600"/>
              </a:spcAft>
            </a:pPr>
            <a:r>
              <a:rPr lang="en-US" sz="2800" dirty="0" smtClean="0"/>
              <a:t>International organizations</a:t>
            </a:r>
          </a:p>
          <a:p>
            <a:pPr>
              <a:spcBef>
                <a:spcPts val="0"/>
              </a:spcBef>
              <a:spcAft>
                <a:spcPts val="600"/>
              </a:spcAft>
            </a:pPr>
            <a:r>
              <a:rPr lang="en-US" sz="2800" dirty="0" smtClean="0"/>
              <a:t>Foreign </a:t>
            </a:r>
            <a:r>
              <a:rPr lang="en-US" sz="2800" dirty="0"/>
              <a:t>governments and any agency or subdivision thereof (e.g. foreign embassies, diplomatic </a:t>
            </a:r>
            <a:r>
              <a:rPr lang="en-US" sz="2800" dirty="0" smtClean="0"/>
              <a:t>missions)</a:t>
            </a:r>
          </a:p>
          <a:p>
            <a:pPr>
              <a:spcBef>
                <a:spcPts val="0"/>
              </a:spcBef>
              <a:spcAft>
                <a:spcPts val="600"/>
              </a:spcAft>
            </a:pPr>
            <a:r>
              <a:rPr lang="en-US" sz="2800" dirty="0" smtClean="0"/>
              <a:t>U.S</a:t>
            </a:r>
            <a:r>
              <a:rPr lang="en-US" sz="2800" dirty="0"/>
              <a:t>. subsidiaries of corporations located outside the United States may require special review because, in some instances, they may be considered foreign persons and/or may employ foreign persons.     </a:t>
            </a:r>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14</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Under U.S. Law Who Is A Foreign Person Or Foreign National?</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3789195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b="1" dirty="0"/>
              <a:t>122.1 - Registration Requirements – </a:t>
            </a:r>
            <a:endParaRPr lang="en-US" sz="2800" b="1" dirty="0" smtClean="0"/>
          </a:p>
          <a:p>
            <a:pPr marL="365760" lvl="1" indent="0">
              <a:buNone/>
            </a:pPr>
            <a:r>
              <a:rPr lang="en-US" sz="2400" dirty="0" smtClean="0"/>
              <a:t>(</a:t>
            </a:r>
            <a:r>
              <a:rPr lang="en-US" sz="2400" dirty="0"/>
              <a:t>a) Any person who engages in the United States in the business of manufacturing or exporting or temporarily importing defense articles, or furnishing defense services, is required to register with the Directorate of Defense Trade Controls under Sec. 122.2. </a:t>
            </a:r>
            <a:endParaRPr lang="en-US" sz="2400" dirty="0" smtClean="0"/>
          </a:p>
          <a:p>
            <a:pPr lvl="1"/>
            <a:r>
              <a:rPr lang="en-US" sz="2400" dirty="0" smtClean="0"/>
              <a:t>For </a:t>
            </a:r>
            <a:r>
              <a:rPr lang="en-US" sz="2400" dirty="0"/>
              <a:t>the purpose of this subchapter, engaging in such a business requires only one occasion of manufacturing or exporting or temporarily importing a defense article or furnishing a defense service. </a:t>
            </a:r>
            <a:endParaRPr lang="en-US" sz="2400" dirty="0" smtClean="0"/>
          </a:p>
          <a:p>
            <a:pPr lvl="1"/>
            <a:r>
              <a:rPr lang="en-US" sz="2400" dirty="0" smtClean="0"/>
              <a:t>A </a:t>
            </a:r>
            <a:r>
              <a:rPr lang="en-US" sz="2400" dirty="0"/>
              <a:t>manufacturer who does not engage in exporting must nevertheless register. (See part 129 of this subchapter for requirements for registration of persons who engage in brokering activities.)</a:t>
            </a:r>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15</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What Are The Registration Requirements Under The </a:t>
            </a:r>
            <a:r>
              <a:rPr lang="en-US" sz="3200" dirty="0" smtClean="0">
                <a:solidFill>
                  <a:schemeClr val="tx1"/>
                </a:solidFill>
                <a:effectLst/>
              </a:rPr>
              <a:t>ITAR?</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11550517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spcAft>
                <a:spcPts val="600"/>
              </a:spcAft>
            </a:pPr>
            <a:r>
              <a:rPr lang="en-US" sz="2800" dirty="0"/>
              <a:t>(b) </a:t>
            </a:r>
            <a:r>
              <a:rPr lang="en-US" sz="2800" i="1" dirty="0"/>
              <a:t>Exemptions</a:t>
            </a:r>
            <a:r>
              <a:rPr lang="en-US" sz="2800" dirty="0"/>
              <a:t>. The registration requirements of paragraph (a) of this section do not apply </a:t>
            </a:r>
            <a:r>
              <a:rPr lang="en-US" sz="2800" dirty="0" smtClean="0"/>
              <a:t>to:</a:t>
            </a:r>
            <a:endParaRPr lang="en-US" sz="2400" dirty="0" smtClean="0"/>
          </a:p>
          <a:p>
            <a:pPr marL="365760" lvl="1" indent="0">
              <a:spcAft>
                <a:spcPts val="600"/>
              </a:spcAft>
              <a:buNone/>
            </a:pPr>
            <a:r>
              <a:rPr lang="en-US" sz="2400" dirty="0" smtClean="0"/>
              <a:t>(1) Officers </a:t>
            </a:r>
            <a:r>
              <a:rPr lang="en-US" sz="2400" dirty="0"/>
              <a:t>and employees of the U.S. Government acting in an official capacity</a:t>
            </a:r>
            <a:r>
              <a:rPr lang="en-US" sz="2400" dirty="0" smtClean="0"/>
              <a:t>;</a:t>
            </a:r>
            <a:endParaRPr lang="en-US" sz="2400" dirty="0"/>
          </a:p>
          <a:p>
            <a:pPr marL="365760" lvl="1" indent="0">
              <a:spcAft>
                <a:spcPts val="600"/>
              </a:spcAft>
              <a:buNone/>
            </a:pPr>
            <a:r>
              <a:rPr lang="en-US" sz="2400" dirty="0"/>
              <a:t>(2) Persons whose pertinent business activity is confined to the production of unclassified technical data only</a:t>
            </a:r>
            <a:r>
              <a:rPr lang="en-US" sz="2400" dirty="0" smtClean="0"/>
              <a:t>;</a:t>
            </a:r>
            <a:endParaRPr lang="en-US" sz="2800" dirty="0"/>
          </a:p>
          <a:p>
            <a:pPr marL="365760" lvl="1" indent="0">
              <a:spcAft>
                <a:spcPts val="600"/>
              </a:spcAft>
              <a:buNone/>
            </a:pPr>
            <a:r>
              <a:rPr lang="en-US" sz="2400" dirty="0"/>
              <a:t>(3) Persons all of whose manufacturing and export activities are licensed under the Atomic Energy Act of 1954, as amended; </a:t>
            </a:r>
            <a:r>
              <a:rPr lang="en-US" sz="2400" dirty="0" smtClean="0"/>
              <a:t>or</a:t>
            </a:r>
          </a:p>
          <a:p>
            <a:pPr marL="365760" lvl="1" indent="0">
              <a:spcAft>
                <a:spcPts val="600"/>
              </a:spcAft>
              <a:buNone/>
            </a:pPr>
            <a:r>
              <a:rPr lang="en-US" sz="2400" dirty="0"/>
              <a:t>(4) Persons who engage in the fabrication of articles solely for experimental or scientific purposes, including research and development.</a:t>
            </a:r>
          </a:p>
          <a:p>
            <a:pPr marL="365760" lvl="1"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16</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What Are The Registration Requirements Under The ITAR (Cont.)?</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54202721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US" sz="2800" dirty="0"/>
          </a:p>
          <a:p>
            <a:r>
              <a:rPr lang="en-US" sz="2800" b="1" dirty="0"/>
              <a:t>Note to paragraph (b):</a:t>
            </a:r>
            <a:r>
              <a:rPr lang="en-US" sz="2800" dirty="0"/>
              <a:t> Persons who qualify for the exemptions in paragraphs (b)(2) or (b)(4) of this section remain subject to the requirements for licenses or other approvals for exports of defense articles and defense services and may not receive an export license or approval unless registered under Sec. 122.2.</a:t>
            </a:r>
          </a:p>
          <a:p>
            <a:endParaRPr lang="en-US" sz="2800" dirty="0"/>
          </a:p>
          <a:p>
            <a:r>
              <a:rPr lang="en-US" sz="2800" dirty="0"/>
              <a:t>(c) </a:t>
            </a:r>
            <a:r>
              <a:rPr lang="en-US" sz="2800" i="1" dirty="0"/>
              <a:t>Purpose</a:t>
            </a:r>
            <a:r>
              <a:rPr lang="en-US" sz="2800" dirty="0"/>
              <a:t>. Registration is primarily a means to provide the U.S. Government with necessary information on who is involved in certain manufacturing and exporting activities. Registration does not confer any export rights or privileges. It is generally a precondition to the issuance of any license or other approval under this subchapter, unless an exception is granted by the Directorate of Defense Trade Controls.</a:t>
            </a:r>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17</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What Are The Registration Requirements Under The ITAR? (</a:t>
            </a:r>
            <a:r>
              <a:rPr lang="en-US" sz="3200" dirty="0" smtClean="0">
                <a:solidFill>
                  <a:schemeClr val="tx1"/>
                </a:solidFill>
                <a:effectLst/>
              </a:rPr>
              <a:t>Cont.)</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43168424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gn="just">
              <a:spcBef>
                <a:spcPts val="0"/>
              </a:spcBef>
              <a:spcAft>
                <a:spcPts val="600"/>
              </a:spcAft>
              <a:buClr>
                <a:schemeClr val="bg2">
                  <a:lumMod val="50000"/>
                </a:schemeClr>
              </a:buClr>
            </a:pPr>
            <a:r>
              <a:rPr lang="en-US" sz="2800" dirty="0" smtClean="0"/>
              <a:t>ITAR </a:t>
            </a:r>
            <a:r>
              <a:rPr lang="en-US" sz="2800" dirty="0"/>
              <a:t>exports, imports, some EAR exports and some imports require government permission in the form of a license or written </a:t>
            </a:r>
            <a:r>
              <a:rPr lang="en-US" sz="2800" dirty="0" smtClean="0"/>
              <a:t>approval.</a:t>
            </a:r>
            <a:endParaRPr lang="en-US" sz="2800" dirty="0"/>
          </a:p>
          <a:p>
            <a:pPr marL="457200" indent="-457200" algn="just">
              <a:spcBef>
                <a:spcPts val="0"/>
              </a:spcBef>
              <a:spcAft>
                <a:spcPts val="600"/>
              </a:spcAft>
              <a:buClr>
                <a:schemeClr val="bg2">
                  <a:lumMod val="50000"/>
                </a:schemeClr>
              </a:buClr>
            </a:pPr>
            <a:r>
              <a:rPr lang="en-US" sz="2800" dirty="0" smtClean="0"/>
              <a:t>Licenses </a:t>
            </a:r>
            <a:r>
              <a:rPr lang="en-US" sz="2800" dirty="0"/>
              <a:t>are issued for a fixed period of </a:t>
            </a:r>
            <a:r>
              <a:rPr lang="en-US" sz="2800" dirty="0" smtClean="0"/>
              <a:t>time.</a:t>
            </a:r>
            <a:endParaRPr lang="en-US" sz="2800" dirty="0"/>
          </a:p>
          <a:p>
            <a:pPr marL="457200" indent="-457200" algn="just">
              <a:spcBef>
                <a:spcPts val="0"/>
              </a:spcBef>
              <a:spcAft>
                <a:spcPts val="600"/>
              </a:spcAft>
              <a:buClr>
                <a:schemeClr val="bg2">
                  <a:lumMod val="50000"/>
                </a:schemeClr>
              </a:buClr>
            </a:pPr>
            <a:r>
              <a:rPr lang="en-US" sz="2800" dirty="0" smtClean="0"/>
              <a:t>The </a:t>
            </a:r>
            <a:r>
              <a:rPr lang="en-US" sz="2800" dirty="0"/>
              <a:t>license must be specific and identify the items, services or data that will be </a:t>
            </a:r>
            <a:r>
              <a:rPr lang="en-US" sz="2800" dirty="0" smtClean="0"/>
              <a:t>exported. </a:t>
            </a:r>
            <a:endParaRPr lang="en-CA" sz="2800" dirty="0"/>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18</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What Are The Elements Of An Export License?</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89678649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25000" lnSpcReduction="20000"/>
          </a:bodyPr>
          <a:lstStyle/>
          <a:p>
            <a:pPr algn="just"/>
            <a:r>
              <a:rPr lang="en-US" sz="9600" dirty="0"/>
              <a:t>ITAR exports, some imports and some EAR exports require government permission in the form of a license or written approval</a:t>
            </a:r>
            <a:r>
              <a:rPr lang="en-US" sz="9600" dirty="0" smtClean="0"/>
              <a:t>.</a:t>
            </a:r>
          </a:p>
          <a:p>
            <a:pPr marL="109728" indent="0" algn="just">
              <a:buNone/>
            </a:pPr>
            <a:endParaRPr lang="en-US" sz="9600" dirty="0"/>
          </a:p>
          <a:p>
            <a:pPr marL="365760" lvl="1" indent="0" algn="ctr">
              <a:buNone/>
            </a:pPr>
            <a:r>
              <a:rPr lang="en-US" sz="9200" b="1" dirty="0"/>
              <a:t>Examples of common ITAR and EAR license or approval </a:t>
            </a:r>
            <a:r>
              <a:rPr lang="en-US" sz="9200" b="1" dirty="0" smtClean="0"/>
              <a:t>forms:</a:t>
            </a:r>
            <a:endParaRPr lang="en-US" sz="9200" b="1" dirty="0"/>
          </a:p>
          <a:p>
            <a:pPr algn="just"/>
            <a:endParaRPr lang="en-US" sz="9600" dirty="0"/>
          </a:p>
          <a:p>
            <a:pPr lvl="1" algn="just"/>
            <a:r>
              <a:rPr lang="en-US" sz="9600" dirty="0"/>
              <a:t>DSP-5	Export of hardware and technical data	</a:t>
            </a:r>
          </a:p>
          <a:p>
            <a:pPr lvl="1"/>
            <a:r>
              <a:rPr lang="en-US" sz="9600" dirty="0"/>
              <a:t>DSP-6	Used to request an amendment to a DSP-5 	</a:t>
            </a:r>
          </a:p>
          <a:p>
            <a:pPr lvl="1"/>
            <a:r>
              <a:rPr lang="en-US" sz="9600" dirty="0"/>
              <a:t>DSP-61	Used for temporary import licenses</a:t>
            </a:r>
          </a:p>
          <a:p>
            <a:pPr lvl="1"/>
            <a:r>
              <a:rPr lang="en-US" sz="9600" dirty="0"/>
              <a:t>DSP-62	Used to request an amendment to a </a:t>
            </a:r>
            <a:r>
              <a:rPr lang="en-US" sz="9600" dirty="0" smtClean="0"/>
              <a:t>DSP-61</a:t>
            </a:r>
            <a:endParaRPr lang="en-US" sz="9600" dirty="0"/>
          </a:p>
          <a:p>
            <a:pPr lvl="1"/>
            <a:r>
              <a:rPr lang="en-US" sz="9600" dirty="0"/>
              <a:t>DSP-73	Used to request a temporary </a:t>
            </a:r>
            <a:r>
              <a:rPr lang="en-US" sz="9600" dirty="0" smtClean="0"/>
              <a:t>export </a:t>
            </a:r>
            <a:endParaRPr lang="en-US" sz="9600" dirty="0"/>
          </a:p>
          <a:p>
            <a:pPr lvl="1"/>
            <a:r>
              <a:rPr lang="en-US" sz="9600" dirty="0"/>
              <a:t>DSP-74	Used to request an amendment to a DSP-73</a:t>
            </a:r>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19</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Types Of Export And Import Licenses</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62997966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Facility Security Officer (FSO) General Responsibilities</a:t>
            </a:r>
          </a:p>
          <a:p>
            <a:r>
              <a:rPr lang="en-US" dirty="0" smtClean="0"/>
              <a:t>Import / Export Overview: </a:t>
            </a:r>
          </a:p>
          <a:p>
            <a:pPr lvl="1"/>
            <a:r>
              <a:rPr lang="en-US" dirty="0" smtClean="0"/>
              <a:t>Training, </a:t>
            </a:r>
          </a:p>
          <a:p>
            <a:pPr lvl="1"/>
            <a:r>
              <a:rPr lang="en-US" dirty="0" smtClean="0"/>
              <a:t>Control Statutes, Laws and Regulations, </a:t>
            </a:r>
          </a:p>
          <a:p>
            <a:pPr lvl="1"/>
            <a:r>
              <a:rPr lang="en-US" dirty="0" smtClean="0"/>
              <a:t>Reason for Control</a:t>
            </a:r>
          </a:p>
          <a:p>
            <a:r>
              <a:rPr lang="en-US" dirty="0" smtClean="0"/>
              <a:t>When and How Does an Export Occur</a:t>
            </a:r>
          </a:p>
          <a:p>
            <a:r>
              <a:rPr lang="en-US" dirty="0" smtClean="0"/>
              <a:t>Foreign National Regulations</a:t>
            </a:r>
          </a:p>
          <a:p>
            <a:r>
              <a:rPr lang="en-US" dirty="0" smtClean="0"/>
              <a:t>ITAR – Registration &amp; Export License Management</a:t>
            </a:r>
          </a:p>
          <a:p>
            <a:r>
              <a:rPr lang="en-US" dirty="0" smtClean="0"/>
              <a:t>EAR – License Determination</a:t>
            </a:r>
          </a:p>
          <a:p>
            <a:r>
              <a:rPr lang="en-US" dirty="0" smtClean="0"/>
              <a:t>Denied Parties Lists and Transaction Screening</a:t>
            </a:r>
          </a:p>
          <a:p>
            <a:r>
              <a:rPr lang="en-US" dirty="0" smtClean="0"/>
              <a:t>Technology Controls (TCP)</a:t>
            </a:r>
          </a:p>
          <a:p>
            <a:r>
              <a:rPr lang="en-US" dirty="0" smtClean="0"/>
              <a:t>Imports</a:t>
            </a:r>
          </a:p>
          <a:p>
            <a:r>
              <a:rPr lang="en-US" dirty="0" smtClean="0"/>
              <a:t>Penalties</a:t>
            </a:r>
          </a:p>
          <a:p>
            <a:r>
              <a:rPr lang="en-US" dirty="0" smtClean="0"/>
              <a:t>Export Control Reform</a:t>
            </a:r>
          </a:p>
          <a:p>
            <a:r>
              <a:rPr lang="en-US" dirty="0" smtClean="0"/>
              <a:t>FSO vs EO and Training Requirements.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effectLst/>
              </a:rPr>
              <a:t>Agenda</a:t>
            </a:r>
            <a:endParaRPr lang="en-US"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429236505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smtClean="0"/>
              <a:t>TAA - Used </a:t>
            </a:r>
            <a:r>
              <a:rPr lang="en-US" sz="2400" dirty="0"/>
              <a:t>to request approval to hold technical </a:t>
            </a:r>
            <a:r>
              <a:rPr lang="en-US" sz="2400" dirty="0" smtClean="0"/>
              <a:t>discussions </a:t>
            </a:r>
            <a:r>
              <a:rPr lang="en-US" sz="2400" dirty="0"/>
              <a:t>with foreign parties</a:t>
            </a:r>
          </a:p>
          <a:p>
            <a:pPr lvl="1"/>
            <a:r>
              <a:rPr lang="en-US" sz="2400" dirty="0" smtClean="0"/>
              <a:t>MLA - Used </a:t>
            </a:r>
            <a:r>
              <a:rPr lang="en-US" sz="2400" dirty="0"/>
              <a:t>to provide manufacturing know how to foreign </a:t>
            </a:r>
            <a:r>
              <a:rPr lang="en-US" sz="2400" dirty="0" smtClean="0"/>
              <a:t>parties</a:t>
            </a:r>
            <a:endParaRPr lang="en-US" sz="2400" dirty="0"/>
          </a:p>
          <a:p>
            <a:pPr lvl="1">
              <a:spcAft>
                <a:spcPts val="600"/>
              </a:spcAft>
            </a:pPr>
            <a:r>
              <a:rPr lang="en-US" sz="2400" dirty="0"/>
              <a:t>EAR </a:t>
            </a:r>
            <a:r>
              <a:rPr lang="en-US" sz="2400" dirty="0" smtClean="0"/>
              <a:t>- EAR </a:t>
            </a:r>
            <a:r>
              <a:rPr lang="en-US" sz="2400" dirty="0"/>
              <a:t>license approvals are submitted via the Simple </a:t>
            </a:r>
            <a:r>
              <a:rPr lang="en-US" sz="2400" dirty="0" smtClean="0"/>
              <a:t>Network </a:t>
            </a:r>
            <a:r>
              <a:rPr lang="en-US" sz="2400" dirty="0"/>
              <a:t>Application Process  Redesign (SNAP-R) which is </a:t>
            </a:r>
            <a:r>
              <a:rPr lang="en-US" sz="2400" dirty="0" smtClean="0"/>
              <a:t>a </a:t>
            </a:r>
            <a:r>
              <a:rPr lang="en-US" sz="2400" dirty="0"/>
              <a:t>multi-use </a:t>
            </a:r>
            <a:r>
              <a:rPr lang="en-US" sz="2400" dirty="0" smtClean="0"/>
              <a:t>application</a:t>
            </a:r>
            <a:endParaRPr lang="en-US" sz="2400" dirty="0"/>
          </a:p>
          <a:p>
            <a:pPr marL="342900" indent="-342900" algn="just">
              <a:buClr>
                <a:schemeClr val="bg2">
                  <a:lumMod val="50000"/>
                </a:schemeClr>
              </a:buClr>
            </a:pPr>
            <a:r>
              <a:rPr lang="en-US" sz="2400" dirty="0"/>
              <a:t>In all cases the license or approval must be specific and identify the items, services or data that will be exported </a:t>
            </a:r>
            <a:endParaRPr lang="en-CA" sz="2400" dirty="0"/>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20</a:t>
            </a:fld>
            <a:endParaRPr lang="en-US" dirty="0"/>
          </a:p>
        </p:txBody>
      </p:sp>
      <p:sp>
        <p:nvSpPr>
          <p:cNvPr id="5" name="Title 4"/>
          <p:cNvSpPr>
            <a:spLocks noGrp="1"/>
          </p:cNvSpPr>
          <p:nvPr>
            <p:ph type="title"/>
          </p:nvPr>
        </p:nvSpPr>
        <p:spPr>
          <a:xfrm>
            <a:off x="457200" y="274638"/>
            <a:ext cx="8382000" cy="1143000"/>
          </a:xfrm>
        </p:spPr>
        <p:txBody>
          <a:bodyPr>
            <a:normAutofit/>
          </a:bodyPr>
          <a:lstStyle/>
          <a:p>
            <a:r>
              <a:rPr lang="en-US" sz="3200" dirty="0">
                <a:solidFill>
                  <a:schemeClr val="tx1"/>
                </a:solidFill>
                <a:effectLst/>
              </a:rPr>
              <a:t>Types Of Export And Import </a:t>
            </a:r>
            <a:r>
              <a:rPr lang="en-US" sz="3200" dirty="0" smtClean="0">
                <a:solidFill>
                  <a:schemeClr val="tx1"/>
                </a:solidFill>
                <a:effectLst/>
              </a:rPr>
              <a:t>Licenses (</a:t>
            </a:r>
            <a:r>
              <a:rPr lang="en-US" sz="2800" dirty="0" smtClean="0">
                <a:solidFill>
                  <a:schemeClr val="tx1"/>
                </a:solidFill>
                <a:effectLst/>
              </a:rPr>
              <a:t>Cont.)</a:t>
            </a:r>
            <a:endParaRPr lang="en-US" sz="2800"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379570873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pPr marL="463550" indent="-354013"/>
            <a:r>
              <a:rPr lang="en-US" sz="2100" dirty="0" smtClean="0"/>
              <a:t>When exporting an ITAR controlled article or related technical data</a:t>
            </a:r>
          </a:p>
          <a:p>
            <a:pPr marL="463550" indent="-354013"/>
            <a:r>
              <a:rPr lang="en-US" sz="2100" dirty="0" smtClean="0"/>
              <a:t>Prior to engaging in ITAR related technical discussions with a foreign person within the U.S. or abroad</a:t>
            </a:r>
          </a:p>
          <a:p>
            <a:pPr marL="463550" indent="-354013"/>
            <a:r>
              <a:rPr lang="en-US" sz="2100" dirty="0" smtClean="0"/>
              <a:t>When temporarily importing a defense article</a:t>
            </a:r>
          </a:p>
          <a:p>
            <a:pPr marL="463550" indent="-354013"/>
            <a:r>
              <a:rPr lang="en-US" sz="2100" dirty="0" smtClean="0"/>
              <a:t>When performing a defense service</a:t>
            </a:r>
          </a:p>
          <a:p>
            <a:pPr marL="463550" indent="-354013"/>
            <a:r>
              <a:rPr lang="en-US" sz="2100" dirty="0" smtClean="0"/>
              <a:t>Response to quotes or in support of on-going negotiations if technical data needs to be exchanged</a:t>
            </a:r>
          </a:p>
          <a:p>
            <a:pPr marL="463550" indent="-354013"/>
            <a:r>
              <a:rPr lang="en-US" sz="2100" dirty="0" smtClean="0"/>
              <a:t>When marketing ITAR controlled goods or services to foreign entities/countries</a:t>
            </a:r>
          </a:p>
          <a:p>
            <a:pPr marL="463550" indent="-354013"/>
            <a:r>
              <a:rPr lang="en-US" sz="2100" dirty="0" smtClean="0"/>
              <a:t>When participating in trade shows or exhibits</a:t>
            </a:r>
          </a:p>
          <a:p>
            <a:pPr marL="463550" indent="-354013"/>
            <a:r>
              <a:rPr lang="en-US" sz="2100" dirty="0" smtClean="0"/>
              <a:t>Whenever an ITAR exemption is not available for the export or import involved</a:t>
            </a:r>
            <a:endParaRPr lang="en-US" sz="2100" dirty="0"/>
          </a:p>
        </p:txBody>
      </p:sp>
      <p:sp>
        <p:nvSpPr>
          <p:cNvPr id="3" name="Title 2"/>
          <p:cNvSpPr>
            <a:spLocks noGrp="1"/>
          </p:cNvSpPr>
          <p:nvPr>
            <p:ph type="title"/>
          </p:nvPr>
        </p:nvSpPr>
        <p:spPr>
          <a:xfrm>
            <a:off x="457200" y="274638"/>
            <a:ext cx="8229600" cy="1020762"/>
          </a:xfrm>
        </p:spPr>
        <p:txBody>
          <a:bodyPr>
            <a:normAutofit fontScale="90000"/>
          </a:bodyPr>
          <a:lstStyle/>
          <a:p>
            <a:r>
              <a:rPr lang="en-US" sz="3200" dirty="0" smtClean="0">
                <a:effectLst/>
              </a:rPr>
              <a:t>Examples Of When An ITAR Export, Import License Or Agreement May Be Required</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Calibri" pitchFamily="34" charset="0"/>
              </a:rPr>
              <a:t>When making the license determination you must consider:</a:t>
            </a:r>
          </a:p>
          <a:p>
            <a:pPr>
              <a:spcBef>
                <a:spcPts val="0"/>
              </a:spcBef>
              <a:spcAft>
                <a:spcPts val="600"/>
              </a:spcAft>
              <a:buClr>
                <a:schemeClr val="bg2">
                  <a:lumMod val="50000"/>
                </a:schemeClr>
              </a:buClr>
            </a:pPr>
            <a:r>
              <a:rPr lang="en-US" sz="2400" dirty="0" smtClean="0">
                <a:latin typeface="Calibri" pitchFamily="34" charset="0"/>
              </a:rPr>
              <a:t>What</a:t>
            </a:r>
            <a:r>
              <a:rPr lang="en-US" sz="2400" b="1" dirty="0" smtClean="0">
                <a:latin typeface="Calibri" pitchFamily="34" charset="0"/>
              </a:rPr>
              <a:t> </a:t>
            </a:r>
            <a:r>
              <a:rPr lang="en-US" sz="2400" dirty="0" smtClean="0">
                <a:latin typeface="Calibri" pitchFamily="34" charset="0"/>
              </a:rPr>
              <a:t>are you exporting? – Know the </a:t>
            </a:r>
            <a:r>
              <a:rPr lang="en-US" sz="2400" dirty="0">
                <a:latin typeface="Calibri" pitchFamily="34" charset="0"/>
              </a:rPr>
              <a:t>E</a:t>
            </a:r>
            <a:r>
              <a:rPr lang="en-US" sz="2400" dirty="0" smtClean="0">
                <a:latin typeface="Calibri" pitchFamily="34" charset="0"/>
              </a:rPr>
              <a:t>xport Commodity Classification Number (ECCN).</a:t>
            </a:r>
          </a:p>
          <a:p>
            <a:pPr>
              <a:spcBef>
                <a:spcPts val="0"/>
              </a:spcBef>
              <a:spcAft>
                <a:spcPts val="600"/>
              </a:spcAft>
              <a:buClr>
                <a:schemeClr val="bg2">
                  <a:lumMod val="50000"/>
                </a:schemeClr>
              </a:buClr>
            </a:pPr>
            <a:r>
              <a:rPr lang="en-US" sz="2400" dirty="0" smtClean="0">
                <a:latin typeface="Calibri" pitchFamily="34" charset="0"/>
              </a:rPr>
              <a:t>Where are you exporting? Know the country of destination for possible export restrictions.</a:t>
            </a:r>
          </a:p>
          <a:p>
            <a:pPr>
              <a:spcBef>
                <a:spcPts val="0"/>
              </a:spcBef>
              <a:spcAft>
                <a:spcPts val="600"/>
              </a:spcAft>
              <a:buClr>
                <a:schemeClr val="bg2">
                  <a:lumMod val="50000"/>
                </a:schemeClr>
              </a:buClr>
            </a:pPr>
            <a:r>
              <a:rPr lang="en-US" sz="2400" dirty="0" smtClean="0">
                <a:latin typeface="Calibri" pitchFamily="34" charset="0"/>
              </a:rPr>
              <a:t>Who</a:t>
            </a:r>
            <a:r>
              <a:rPr lang="en-US" sz="2400" b="1" dirty="0" smtClean="0">
                <a:latin typeface="Calibri" pitchFamily="34" charset="0"/>
              </a:rPr>
              <a:t> </a:t>
            </a:r>
            <a:r>
              <a:rPr lang="en-US" sz="2400" dirty="0" smtClean="0">
                <a:latin typeface="Calibri" pitchFamily="34" charset="0"/>
              </a:rPr>
              <a:t>will receive your item? – Know your end user, including Denied Parties Lists screening.</a:t>
            </a:r>
          </a:p>
          <a:p>
            <a:pPr>
              <a:spcBef>
                <a:spcPts val="0"/>
              </a:spcBef>
              <a:spcAft>
                <a:spcPts val="600"/>
              </a:spcAft>
              <a:buClr>
                <a:schemeClr val="bg2">
                  <a:lumMod val="50000"/>
                </a:schemeClr>
              </a:buClr>
            </a:pPr>
            <a:r>
              <a:rPr lang="en-US" sz="2400" dirty="0" smtClean="0">
                <a:latin typeface="Calibri" pitchFamily="34" charset="0"/>
              </a:rPr>
              <a:t>What will your item be used for? – Know the end use of the item to determine export requirements. i.e. an export License</a:t>
            </a:r>
          </a:p>
        </p:txBody>
      </p:sp>
      <p:sp>
        <p:nvSpPr>
          <p:cNvPr id="3" name="Title 2"/>
          <p:cNvSpPr>
            <a:spLocks noGrp="1"/>
          </p:cNvSpPr>
          <p:nvPr>
            <p:ph type="title"/>
          </p:nvPr>
        </p:nvSpPr>
        <p:spPr/>
        <p:txBody>
          <a:bodyPr>
            <a:normAutofit/>
          </a:bodyPr>
          <a:lstStyle/>
          <a:p>
            <a:r>
              <a:rPr lang="en-US" sz="3200" dirty="0" smtClean="0">
                <a:solidFill>
                  <a:srgbClr val="002060"/>
                </a:solidFill>
                <a:effectLst/>
              </a:rPr>
              <a:t>When Do You Need an EAR Export License?</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spcBef>
                <a:spcPts val="0"/>
              </a:spcBef>
              <a:spcAft>
                <a:spcPts val="600"/>
              </a:spcAft>
              <a:buClr>
                <a:schemeClr val="bg2">
                  <a:lumMod val="50000"/>
                </a:schemeClr>
              </a:buClr>
            </a:pPr>
            <a:r>
              <a:rPr lang="en-US" sz="2400" dirty="0" smtClean="0"/>
              <a:t>To </a:t>
            </a:r>
            <a:r>
              <a:rPr lang="en-US" sz="2400" dirty="0"/>
              <a:t>return an item to a foreign supplier for repair</a:t>
            </a:r>
          </a:p>
          <a:p>
            <a:pPr algn="just">
              <a:spcBef>
                <a:spcPts val="0"/>
              </a:spcBef>
              <a:spcAft>
                <a:spcPts val="600"/>
              </a:spcAft>
              <a:buClr>
                <a:schemeClr val="bg2">
                  <a:lumMod val="50000"/>
                </a:schemeClr>
              </a:buClr>
            </a:pPr>
            <a:r>
              <a:rPr lang="en-US" sz="2400" dirty="0"/>
              <a:t> To return software to a foreign entity after review or enhancement</a:t>
            </a:r>
          </a:p>
          <a:p>
            <a:pPr algn="just">
              <a:spcBef>
                <a:spcPts val="0"/>
              </a:spcBef>
              <a:spcAft>
                <a:spcPts val="600"/>
              </a:spcAft>
              <a:buClr>
                <a:schemeClr val="bg2">
                  <a:lumMod val="50000"/>
                </a:schemeClr>
              </a:buClr>
            </a:pPr>
            <a:r>
              <a:rPr lang="en-US" sz="2400" dirty="0" smtClean="0"/>
              <a:t>To </a:t>
            </a:r>
            <a:r>
              <a:rPr lang="en-US" sz="2400" dirty="0"/>
              <a:t>discuss technical data or software issues with a foreign affiliate, customer or supplier</a:t>
            </a:r>
          </a:p>
          <a:p>
            <a:pPr algn="just">
              <a:spcBef>
                <a:spcPts val="0"/>
              </a:spcBef>
              <a:spcAft>
                <a:spcPts val="600"/>
              </a:spcAft>
              <a:buClr>
                <a:schemeClr val="bg2">
                  <a:lumMod val="50000"/>
                </a:schemeClr>
              </a:buClr>
            </a:pPr>
            <a:r>
              <a:rPr lang="en-US" sz="2400" dirty="0"/>
              <a:t>To discuss software design, test results, or repair issues with a foreign affiliate, customer or supplier located within the U.S. or abroad</a:t>
            </a:r>
          </a:p>
          <a:p>
            <a:pPr algn="just">
              <a:spcBef>
                <a:spcPts val="0"/>
              </a:spcBef>
              <a:spcAft>
                <a:spcPts val="600"/>
              </a:spcAft>
              <a:buClr>
                <a:schemeClr val="bg2">
                  <a:lumMod val="50000"/>
                </a:schemeClr>
              </a:buClr>
            </a:pPr>
            <a:r>
              <a:rPr lang="en-US" sz="2400" dirty="0"/>
              <a:t>To deliver hardware or software to a foreign affiliate, customer or supplier</a:t>
            </a:r>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23</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Examples Of When Export Licenses Or Approvals May Be Required?</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198323215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752600"/>
            <a:ext cx="8229600" cy="4254691"/>
          </a:xfrm>
        </p:spPr>
        <p:txBody>
          <a:bodyPr>
            <a:normAutofit/>
          </a:bodyPr>
          <a:lstStyle/>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Examples Of When Export Licenses Or Approvals May Be Required (Cont.)?</a:t>
            </a:r>
            <a:endParaRPr lang="en-US" sz="3200" b="0" dirty="0">
              <a:solidFill>
                <a:schemeClr val="tx1"/>
              </a:solidFill>
              <a:effectLst/>
            </a:endParaRPr>
          </a:p>
        </p:txBody>
      </p:sp>
      <p:sp>
        <p:nvSpPr>
          <p:cNvPr id="4" name="Content Placeholder 2"/>
          <p:cNvSpPr txBox="1">
            <a:spLocks/>
          </p:cNvSpPr>
          <p:nvPr/>
        </p:nvSpPr>
        <p:spPr>
          <a:xfrm>
            <a:off x="381000" y="1600200"/>
            <a:ext cx="8458200" cy="3810000"/>
          </a:xfrm>
          <a:prstGeom prst="rect">
            <a:avLst/>
          </a:prstGeom>
        </p:spPr>
        <p:txBody>
          <a:bodyPr vert="horz" lIns="0" rIns="18288">
            <a:noAutofit/>
          </a:bodyPr>
          <a:lstStyle/>
          <a:p>
            <a:pPr marL="463550" lvl="1" indent="-463550" algn="just">
              <a:spcAft>
                <a:spcPts val="600"/>
              </a:spcAft>
              <a:buClr>
                <a:schemeClr val="bg2">
                  <a:lumMod val="50000"/>
                </a:schemeClr>
              </a:buClr>
              <a:buSzPct val="68000"/>
              <a:buFont typeface="Wingdings" pitchFamily="2" charset="2"/>
              <a:buChar char="Ø"/>
            </a:pPr>
            <a:r>
              <a:rPr lang="en-US" sz="2400" dirty="0" smtClean="0">
                <a:latin typeface="+mn-lt"/>
              </a:rPr>
              <a:t>To provide proposal data to a potential foreign affiliate or customer</a:t>
            </a:r>
          </a:p>
          <a:p>
            <a:pPr marL="463550" lvl="1" indent="-463550" algn="just">
              <a:spcAft>
                <a:spcPts val="600"/>
              </a:spcAft>
              <a:buClr>
                <a:schemeClr val="bg2">
                  <a:lumMod val="50000"/>
                </a:schemeClr>
              </a:buClr>
              <a:buSzPct val="68000"/>
              <a:buFont typeface="Wingdings" pitchFamily="2" charset="2"/>
              <a:buChar char="Ø"/>
            </a:pPr>
            <a:r>
              <a:rPr lang="en-US" sz="2400" dirty="0" smtClean="0">
                <a:latin typeface="+mn-lt"/>
              </a:rPr>
              <a:t>To temporarily import defense articles</a:t>
            </a:r>
          </a:p>
          <a:p>
            <a:pPr marL="463550" lvl="1" indent="-463550" algn="just">
              <a:spcAft>
                <a:spcPts val="600"/>
              </a:spcAft>
              <a:buClr>
                <a:schemeClr val="bg2">
                  <a:lumMod val="50000"/>
                </a:schemeClr>
              </a:buClr>
              <a:buSzPct val="68000"/>
              <a:buFont typeface="Wingdings" pitchFamily="2" charset="2"/>
              <a:buChar char="Ø"/>
            </a:pPr>
            <a:r>
              <a:rPr lang="en-US" sz="2400" dirty="0" smtClean="0">
                <a:latin typeface="+mn-lt"/>
              </a:rPr>
              <a:t>To provide manufacturing or repair level knowledge to a foreign affiliate, supplier or customer</a:t>
            </a:r>
          </a:p>
          <a:p>
            <a:pPr marL="463550" lvl="1" indent="-463550" algn="just">
              <a:spcAft>
                <a:spcPts val="600"/>
              </a:spcAft>
              <a:buClr>
                <a:schemeClr val="bg2">
                  <a:lumMod val="50000"/>
                </a:schemeClr>
              </a:buClr>
              <a:buSzPct val="68000"/>
              <a:buFont typeface="Wingdings" pitchFamily="2" charset="2"/>
              <a:buChar char="Ø"/>
            </a:pPr>
            <a:r>
              <a:rPr lang="en-US" sz="2400" dirty="0" smtClean="0">
                <a:latin typeface="+mn-lt"/>
              </a:rPr>
              <a:t>To provide technical data to foreign customers or suppliers</a:t>
            </a:r>
          </a:p>
          <a:p>
            <a:pPr marL="463550" lvl="0" indent="-463550" algn="just">
              <a:spcAft>
                <a:spcPts val="600"/>
              </a:spcAft>
              <a:buClr>
                <a:schemeClr val="bg2">
                  <a:lumMod val="50000"/>
                </a:schemeClr>
              </a:buClr>
              <a:buSzPct val="68000"/>
              <a:buFont typeface="Wingdings" pitchFamily="2" charset="2"/>
              <a:buChar char="Ø"/>
            </a:pPr>
            <a:r>
              <a:rPr lang="en-US" sz="2400" dirty="0" smtClean="0">
                <a:latin typeface="+mn-lt"/>
              </a:rPr>
              <a:t>To export defense articles on a temporary basis</a:t>
            </a:r>
          </a:p>
          <a:p>
            <a:pPr marL="463550" lvl="0" indent="-463550" algn="just">
              <a:spcAft>
                <a:spcPts val="600"/>
              </a:spcAft>
              <a:buClr>
                <a:schemeClr val="bg2">
                  <a:lumMod val="50000"/>
                </a:schemeClr>
              </a:buClr>
              <a:buSzPct val="68000"/>
              <a:buFont typeface="Wingdings" pitchFamily="2" charset="2"/>
              <a:buChar char="Ø"/>
            </a:pPr>
            <a:r>
              <a:rPr lang="en-US" sz="2400" dirty="0" smtClean="0">
                <a:latin typeface="+mn-lt"/>
              </a:rPr>
              <a:t>To perform any defense services for a foreign customer or supplier</a:t>
            </a:r>
          </a:p>
        </p:txBody>
      </p:sp>
      <p:sp>
        <p:nvSpPr>
          <p:cNvPr id="2" name="Footer Placeholder 1"/>
          <p:cNvSpPr>
            <a:spLocks noGrp="1"/>
          </p:cNvSpPr>
          <p:nvPr>
            <p:ph type="ftr" sz="quarter" idx="11"/>
          </p:nvPr>
        </p:nvSpPr>
        <p:spPr/>
        <p:txBody>
          <a:bodyPr/>
          <a:lstStyle/>
          <a:p>
            <a:r>
              <a:rPr lang="en-US" smtClean="0"/>
              <a:t>Copyright 2015 BCA, Inc.</a:t>
            </a:r>
            <a:endParaRPr lang="en-US" dirty="0"/>
          </a:p>
        </p:txBody>
      </p:sp>
      <p:sp>
        <p:nvSpPr>
          <p:cNvPr id="3" name="Slide Number Placeholder 2"/>
          <p:cNvSpPr>
            <a:spLocks noGrp="1"/>
          </p:cNvSpPr>
          <p:nvPr>
            <p:ph type="sldNum" sz="quarter" idx="12"/>
          </p:nvPr>
        </p:nvSpPr>
        <p:spPr/>
        <p:txBody>
          <a:bodyPr/>
          <a:lstStyle/>
          <a:p>
            <a:fld id="{603ED1C6-8B95-4F89-8951-D533C2F3473A}" type="slidenum">
              <a:rPr lang="en-US" smtClean="0"/>
              <a:pPr/>
              <a:t>24</a:t>
            </a:fld>
            <a:endParaRPr lang="en-US"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a:spcBef>
                <a:spcPts val="0"/>
              </a:spcBef>
              <a:spcAft>
                <a:spcPts val="600"/>
              </a:spcAft>
              <a:buClr>
                <a:schemeClr val="bg2">
                  <a:lumMod val="50000"/>
                </a:schemeClr>
              </a:buClr>
            </a:pPr>
            <a:r>
              <a:rPr lang="en-US" sz="2400" dirty="0" smtClean="0"/>
              <a:t>Some </a:t>
            </a:r>
            <a:r>
              <a:rPr lang="en-US" sz="2400" dirty="0"/>
              <a:t>exports may be covered under an existing license and others will require a separate license. </a:t>
            </a:r>
          </a:p>
          <a:p>
            <a:pPr marL="457200" indent="-457200">
              <a:spcBef>
                <a:spcPts val="0"/>
              </a:spcBef>
              <a:spcAft>
                <a:spcPts val="600"/>
              </a:spcAft>
              <a:buClr>
                <a:schemeClr val="bg2">
                  <a:lumMod val="50000"/>
                </a:schemeClr>
              </a:buClr>
            </a:pPr>
            <a:r>
              <a:rPr lang="en-US" sz="2400" dirty="0" smtClean="0"/>
              <a:t>It </a:t>
            </a:r>
            <a:r>
              <a:rPr lang="en-US" sz="2400" dirty="0"/>
              <a:t>is possible that you may need an export license covering a product or software before you begin to work on a contract. </a:t>
            </a:r>
          </a:p>
          <a:p>
            <a:pPr marL="457200" indent="-457200">
              <a:spcBef>
                <a:spcPts val="0"/>
              </a:spcBef>
              <a:spcAft>
                <a:spcPts val="600"/>
              </a:spcAft>
              <a:buClr>
                <a:schemeClr val="bg2">
                  <a:lumMod val="50000"/>
                </a:schemeClr>
              </a:buClr>
            </a:pPr>
            <a:r>
              <a:rPr lang="en-US" sz="2400" dirty="0" smtClean="0"/>
              <a:t>In </a:t>
            </a:r>
            <a:r>
              <a:rPr lang="en-US" sz="2400" dirty="0"/>
              <a:t>any case, before you begin any of the activity listed above with a foreign party, be sure that you have completed a license determination under the appropriate export control regulation (i.e. ITAR or EAR) and if required obtain the appropriate export license or Agreement that may be  required</a:t>
            </a:r>
          </a:p>
        </p:txBody>
      </p:sp>
      <p:sp>
        <p:nvSpPr>
          <p:cNvPr id="4" name="Slide Number Placeholder 3"/>
          <p:cNvSpPr>
            <a:spLocks noGrp="1"/>
          </p:cNvSpPr>
          <p:nvPr>
            <p:ph type="sldNum" sz="quarter" idx="12"/>
          </p:nvPr>
        </p:nvSpPr>
        <p:spPr/>
        <p:txBody>
          <a:bodyPr/>
          <a:lstStyle/>
          <a:p>
            <a:fld id="{603ED1C6-8B95-4F89-8951-D533C2F3473A}" type="slidenum">
              <a:rPr lang="en-US" smtClean="0"/>
              <a:pPr/>
              <a:t>25</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Examples Of When Export Licenses Or Approvals May Be Required (</a:t>
            </a:r>
            <a:r>
              <a:rPr lang="en-US" sz="3200" dirty="0" smtClean="0">
                <a:solidFill>
                  <a:schemeClr val="tx1"/>
                </a:solidFill>
                <a:effectLst/>
              </a:rPr>
              <a:t>Cont.)?</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13008180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lstStyle/>
          <a:p>
            <a:pPr algn="just">
              <a:lnSpc>
                <a:spcPct val="90000"/>
              </a:lnSpc>
              <a:spcAft>
                <a:spcPts val="600"/>
              </a:spcAft>
              <a:buClr>
                <a:schemeClr val="bg2">
                  <a:lumMod val="50000"/>
                </a:schemeClr>
              </a:buClr>
            </a:pPr>
            <a:endParaRPr lang="en-US" sz="2400" dirty="0" smtClean="0">
              <a:latin typeface="Calibri" pitchFamily="34" charset="0"/>
            </a:endParaRPr>
          </a:p>
          <a:p>
            <a:pPr algn="just">
              <a:lnSpc>
                <a:spcPct val="90000"/>
              </a:lnSpc>
              <a:spcAft>
                <a:spcPts val="600"/>
              </a:spcAft>
              <a:buClr>
                <a:schemeClr val="bg2">
                  <a:lumMod val="50000"/>
                </a:schemeClr>
              </a:buClr>
            </a:pPr>
            <a:r>
              <a:rPr lang="en-US" sz="2400" dirty="0" smtClean="0">
                <a:latin typeface="Calibri" pitchFamily="34" charset="0"/>
              </a:rPr>
              <a:t>U.S. Persons Can Engage in ITAR-Controlled Defense Services by Simply Providing Public Domain Information </a:t>
            </a:r>
          </a:p>
          <a:p>
            <a:pPr algn="just">
              <a:lnSpc>
                <a:spcPct val="90000"/>
              </a:lnSpc>
              <a:spcAft>
                <a:spcPts val="600"/>
              </a:spcAft>
              <a:buClr>
                <a:schemeClr val="bg2">
                  <a:lumMod val="50000"/>
                </a:schemeClr>
              </a:buClr>
            </a:pPr>
            <a:endParaRPr lang="en-US" sz="2400" dirty="0" smtClean="0">
              <a:latin typeface="Calibri" pitchFamily="34" charset="0"/>
            </a:endParaRPr>
          </a:p>
          <a:p>
            <a:pPr algn="just">
              <a:lnSpc>
                <a:spcPct val="90000"/>
              </a:lnSpc>
              <a:spcAft>
                <a:spcPts val="600"/>
              </a:spcAft>
              <a:buClr>
                <a:schemeClr val="bg2">
                  <a:lumMod val="50000"/>
                </a:schemeClr>
              </a:buClr>
            </a:pPr>
            <a:r>
              <a:rPr lang="en-US" sz="2400" dirty="0" smtClean="0">
                <a:latin typeface="Calibri" pitchFamily="34" charset="0"/>
              </a:rPr>
              <a:t>Per 124.1(a) An Agreement (TAA, MLA), Is Required Before Providing A Defense Service To A Non-U.S. Party Whether Or Not ITAR-Controlled Technical Data Is To Be Disclosed Or Used In The Performance Of The Defense Service</a:t>
            </a:r>
            <a:endParaRPr lang="en-US" dirty="0"/>
          </a:p>
        </p:txBody>
      </p:sp>
      <p:sp>
        <p:nvSpPr>
          <p:cNvPr id="3" name="Title 2"/>
          <p:cNvSpPr>
            <a:spLocks noGrp="1"/>
          </p:cNvSpPr>
          <p:nvPr>
            <p:ph type="title"/>
          </p:nvPr>
        </p:nvSpPr>
        <p:spPr>
          <a:xfrm>
            <a:off x="457200" y="274638"/>
            <a:ext cx="8229600" cy="1020762"/>
          </a:xfrm>
        </p:spPr>
        <p:txBody>
          <a:bodyPr>
            <a:normAutofit/>
          </a:bodyPr>
          <a:lstStyle/>
          <a:p>
            <a:r>
              <a:rPr lang="en-US" sz="3200" dirty="0" smtClean="0">
                <a:solidFill>
                  <a:srgbClr val="002060"/>
                </a:solidFill>
                <a:effectLst/>
              </a:rPr>
              <a:t>“Beware Of Unexpected Defense Services”</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447800"/>
          </a:xfrm>
        </p:spPr>
        <p:txBody>
          <a:bodyPr>
            <a:normAutofit/>
          </a:bodyPr>
          <a:lstStyle/>
          <a:p>
            <a:r>
              <a:rPr lang="en-US" sz="3200" dirty="0" smtClean="0">
                <a:effectLst/>
              </a:rPr>
              <a:t>Export </a:t>
            </a:r>
            <a:r>
              <a:rPr lang="en-US" sz="3200" dirty="0">
                <a:effectLst/>
              </a:rPr>
              <a:t>Control Reform Update/Overview- What you need to </a:t>
            </a:r>
            <a:r>
              <a:rPr lang="en-US" sz="3200" dirty="0" smtClean="0">
                <a:effectLst/>
              </a:rPr>
              <a:t>know?</a:t>
            </a:r>
            <a:endParaRPr lang="en-US" sz="3200" dirty="0">
              <a:solidFill>
                <a:schemeClr val="tx1"/>
              </a:solidFill>
              <a:effectLst/>
            </a:endParaRPr>
          </a:p>
        </p:txBody>
      </p:sp>
      <p:graphicFrame>
        <p:nvGraphicFramePr>
          <p:cNvPr id="1026" name="Object 2"/>
          <p:cNvGraphicFramePr>
            <a:graphicFrameLocks noGrp="1" noChangeAspect="1"/>
          </p:cNvGraphicFramePr>
          <p:nvPr>
            <p:ph idx="1"/>
          </p:nvPr>
        </p:nvGraphicFramePr>
        <p:xfrm>
          <a:off x="2209800" y="1295400"/>
          <a:ext cx="4800600" cy="4953000"/>
        </p:xfrm>
        <a:graphic>
          <a:graphicData uri="http://schemas.openxmlformats.org/presentationml/2006/ole">
            <mc:AlternateContent xmlns:mc="http://schemas.openxmlformats.org/markup-compatibility/2006">
              <mc:Choice xmlns:v="urn:schemas-microsoft-com:vml" Requires="v">
                <p:oleObj spid="_x0000_s2055" name="Clip" r:id="rId3" imgW="3848100" imgH="5478463" progId="">
                  <p:embed/>
                </p:oleObj>
              </mc:Choice>
              <mc:Fallback>
                <p:oleObj name="Clip" r:id="rId3" imgW="3848100" imgH="5478463"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295400"/>
                        <a:ext cx="4800600" cy="495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603ED1C6-8B95-4F89-8951-D533C2F3473A}"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556491369"/>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lnSpc>
                <a:spcPct val="80000"/>
              </a:lnSpc>
              <a:spcAft>
                <a:spcPts val="600"/>
              </a:spcAft>
              <a:buClr>
                <a:schemeClr val="bg2">
                  <a:lumMod val="50000"/>
                </a:schemeClr>
              </a:buClr>
            </a:pPr>
            <a:r>
              <a:rPr lang="en-US" sz="2800" dirty="0" smtClean="0">
                <a:latin typeface="Calibri" pitchFamily="34" charset="0"/>
              </a:rPr>
              <a:t>Determine regulatory jurisdiction of the product: ITAR or EAR?</a:t>
            </a:r>
          </a:p>
          <a:p>
            <a:pPr marL="713232" lvl="1" indent="-457200">
              <a:lnSpc>
                <a:spcPct val="80000"/>
              </a:lnSpc>
              <a:spcAft>
                <a:spcPts val="600"/>
              </a:spcAft>
              <a:buClr>
                <a:schemeClr val="bg2">
                  <a:lumMod val="50000"/>
                </a:schemeClr>
              </a:buClr>
            </a:pPr>
            <a:r>
              <a:rPr lang="en-US" sz="2400" b="1" dirty="0" smtClean="0">
                <a:latin typeface="Calibri" pitchFamily="34" charset="0"/>
              </a:rPr>
              <a:t>Note:</a:t>
            </a:r>
            <a:r>
              <a:rPr lang="en-US" sz="2400" dirty="0" smtClean="0">
                <a:latin typeface="Calibri" pitchFamily="34" charset="0"/>
              </a:rPr>
              <a:t> If Unsure It Is Recommended That You Submit A Commodity Jurisdiction Request</a:t>
            </a:r>
          </a:p>
          <a:p>
            <a:pPr marL="86868" indent="-342900">
              <a:lnSpc>
                <a:spcPct val="80000"/>
              </a:lnSpc>
              <a:spcAft>
                <a:spcPts val="600"/>
              </a:spcAft>
              <a:buClr>
                <a:schemeClr val="bg2">
                  <a:lumMod val="50000"/>
                </a:schemeClr>
              </a:buClr>
            </a:pPr>
            <a:r>
              <a:rPr lang="en-US" sz="2800" dirty="0" smtClean="0">
                <a:latin typeface="Calibri" pitchFamily="34" charset="0"/>
              </a:rPr>
              <a:t>Create and Maintain an Accurate Classification Database</a:t>
            </a:r>
          </a:p>
          <a:p>
            <a:pPr marL="580644" lvl="2" indent="-342900">
              <a:lnSpc>
                <a:spcPct val="80000"/>
              </a:lnSpc>
              <a:spcAft>
                <a:spcPts val="600"/>
              </a:spcAft>
              <a:buClr>
                <a:schemeClr val="bg2">
                  <a:lumMod val="50000"/>
                </a:schemeClr>
              </a:buClr>
            </a:pPr>
            <a:r>
              <a:rPr lang="en-US" sz="2400" dirty="0" smtClean="0">
                <a:latin typeface="Calibri" pitchFamily="34" charset="0"/>
              </a:rPr>
              <a:t>Export Commodity Classification Number (ECCN)</a:t>
            </a:r>
          </a:p>
          <a:p>
            <a:pPr marL="580644" lvl="2" indent="-342900">
              <a:lnSpc>
                <a:spcPct val="80000"/>
              </a:lnSpc>
              <a:spcAft>
                <a:spcPts val="600"/>
              </a:spcAft>
              <a:buClr>
                <a:schemeClr val="bg2">
                  <a:lumMod val="50000"/>
                </a:schemeClr>
              </a:buClr>
            </a:pPr>
            <a:r>
              <a:rPr lang="en-US" sz="2400" dirty="0" smtClean="0">
                <a:latin typeface="Calibri" pitchFamily="34" charset="0"/>
              </a:rPr>
              <a:t>United States Munitions List (USML)</a:t>
            </a:r>
          </a:p>
          <a:p>
            <a:pPr marL="86868" indent="-342900">
              <a:lnSpc>
                <a:spcPct val="80000"/>
              </a:lnSpc>
              <a:spcAft>
                <a:spcPts val="600"/>
              </a:spcAft>
              <a:buClr>
                <a:schemeClr val="bg2">
                  <a:lumMod val="50000"/>
                </a:schemeClr>
              </a:buClr>
            </a:pPr>
            <a:r>
              <a:rPr lang="en-US" sz="2800" dirty="0" smtClean="0">
                <a:latin typeface="Calibri" pitchFamily="34" charset="0"/>
              </a:rPr>
              <a:t>Perform Frequent Employee Training</a:t>
            </a:r>
          </a:p>
          <a:p>
            <a:pPr marL="580644" lvl="2" indent="-342900">
              <a:lnSpc>
                <a:spcPct val="80000"/>
              </a:lnSpc>
              <a:spcAft>
                <a:spcPts val="600"/>
              </a:spcAft>
              <a:buClr>
                <a:schemeClr val="bg2">
                  <a:lumMod val="50000"/>
                </a:schemeClr>
              </a:buClr>
              <a:buFont typeface="Arial" panose="020B0604020202020204" pitchFamily="34" charset="0"/>
              <a:buChar char="•"/>
            </a:pPr>
            <a:r>
              <a:rPr lang="en-US" sz="2400" dirty="0" smtClean="0">
                <a:latin typeface="Calibri" pitchFamily="34" charset="0"/>
              </a:rPr>
              <a:t>New employees</a:t>
            </a:r>
          </a:p>
          <a:p>
            <a:pPr marL="580644" lvl="2" indent="-342900">
              <a:lnSpc>
                <a:spcPct val="80000"/>
              </a:lnSpc>
              <a:spcAft>
                <a:spcPts val="600"/>
              </a:spcAft>
              <a:buClr>
                <a:schemeClr val="bg2">
                  <a:lumMod val="50000"/>
                </a:schemeClr>
              </a:buClr>
              <a:buFont typeface="Arial" panose="020B0604020202020204" pitchFamily="34" charset="0"/>
              <a:buChar char="•"/>
            </a:pPr>
            <a:r>
              <a:rPr lang="en-US" sz="2400" dirty="0" smtClean="0">
                <a:latin typeface="Calibri" pitchFamily="34" charset="0"/>
              </a:rPr>
              <a:t>Annual general trade compliance awareness </a:t>
            </a:r>
          </a:p>
          <a:p>
            <a:pPr marL="580644" lvl="2" indent="-342900">
              <a:lnSpc>
                <a:spcPct val="80000"/>
              </a:lnSpc>
              <a:spcAft>
                <a:spcPts val="600"/>
              </a:spcAft>
              <a:buClr>
                <a:schemeClr val="bg2">
                  <a:lumMod val="50000"/>
                </a:schemeClr>
              </a:buClr>
              <a:buFont typeface="Arial" panose="020B0604020202020204" pitchFamily="34" charset="0"/>
              <a:buChar char="•"/>
            </a:pPr>
            <a:r>
              <a:rPr lang="en-US" sz="2400" dirty="0" smtClean="0">
                <a:latin typeface="Calibri" pitchFamily="34" charset="0"/>
              </a:rPr>
              <a:t>User tasks and/or department specific</a:t>
            </a:r>
          </a:p>
          <a:p>
            <a:pPr marL="580644" lvl="2" indent="-342900">
              <a:lnSpc>
                <a:spcPct val="80000"/>
              </a:lnSpc>
              <a:spcAft>
                <a:spcPts val="600"/>
              </a:spcAft>
              <a:buClr>
                <a:schemeClr val="bg2">
                  <a:lumMod val="50000"/>
                </a:schemeClr>
              </a:buClr>
              <a:buFont typeface="Arial" panose="020B0604020202020204" pitchFamily="34" charset="0"/>
              <a:buChar char="•"/>
            </a:pPr>
            <a:r>
              <a:rPr lang="en-US" sz="2400" dirty="0" smtClean="0">
                <a:latin typeface="Calibri" pitchFamily="34" charset="0"/>
              </a:rPr>
              <a:t>Outside seminars and conferences (for networking &amp; compliance updates)</a:t>
            </a:r>
            <a:endParaRPr lang="en-US" sz="2400" dirty="0"/>
          </a:p>
        </p:txBody>
      </p:sp>
      <p:sp>
        <p:nvSpPr>
          <p:cNvPr id="3" name="Title 2"/>
          <p:cNvSpPr>
            <a:spLocks noGrp="1"/>
          </p:cNvSpPr>
          <p:nvPr>
            <p:ph type="title"/>
          </p:nvPr>
        </p:nvSpPr>
        <p:spPr/>
        <p:txBody>
          <a:bodyPr>
            <a:normAutofit/>
          </a:bodyPr>
          <a:lstStyle/>
          <a:p>
            <a:r>
              <a:rPr lang="en-CA" sz="3200" dirty="0" smtClean="0">
                <a:solidFill>
                  <a:schemeClr val="tx1"/>
                </a:solidFill>
                <a:effectLst/>
              </a:rPr>
              <a:t>What Steps Are Required To Ensure Compliance?</a:t>
            </a:r>
            <a:endParaRPr lang="en-US" sz="3200" dirty="0">
              <a:solidFill>
                <a:schemeClr val="tx1"/>
              </a:solidFill>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42900" indent="-342900">
              <a:lnSpc>
                <a:spcPct val="90000"/>
              </a:lnSpc>
              <a:buClr>
                <a:schemeClr val="bg2">
                  <a:lumMod val="50000"/>
                </a:schemeClr>
              </a:buClr>
              <a:defRPr/>
            </a:pPr>
            <a:r>
              <a:rPr lang="en-US" sz="2400" dirty="0" smtClean="0">
                <a:latin typeface="Calibri" pitchFamily="34" charset="0"/>
              </a:rPr>
              <a:t>Implement Visitor approval and management process including:</a:t>
            </a:r>
          </a:p>
          <a:p>
            <a:pPr marL="850392" lvl="1" indent="-457200">
              <a:lnSpc>
                <a:spcPct val="90000"/>
              </a:lnSpc>
              <a:buClrTx/>
              <a:buSzPct val="68000"/>
              <a:buFont typeface="+mj-lt"/>
              <a:buAutoNum type="alphaLcParenR"/>
              <a:defRPr/>
            </a:pPr>
            <a:r>
              <a:rPr lang="en-US" sz="2400" dirty="0" smtClean="0">
                <a:latin typeface="Calibri" pitchFamily="34" charset="0"/>
              </a:rPr>
              <a:t>Pre-visit due diligence screening</a:t>
            </a:r>
          </a:p>
          <a:p>
            <a:pPr marL="850392" lvl="1" indent="-457200">
              <a:lnSpc>
                <a:spcPct val="90000"/>
              </a:lnSpc>
              <a:buClrTx/>
              <a:buSzPct val="68000"/>
              <a:buFont typeface="+mj-lt"/>
              <a:buAutoNum type="alphaLcParenR"/>
              <a:defRPr/>
            </a:pPr>
            <a:r>
              <a:rPr lang="en-US" sz="2400" dirty="0" smtClean="0">
                <a:latin typeface="Calibri" pitchFamily="34" charset="0"/>
              </a:rPr>
              <a:t>Visitor sign in sheet including: </a:t>
            </a:r>
          </a:p>
          <a:p>
            <a:pPr lvl="2">
              <a:lnSpc>
                <a:spcPct val="90000"/>
              </a:lnSpc>
              <a:buClrTx/>
              <a:buSzPct val="68000"/>
              <a:defRPr/>
            </a:pPr>
            <a:r>
              <a:rPr lang="en-US" sz="2200" dirty="0" smtClean="0">
                <a:latin typeface="Calibri" pitchFamily="34" charset="0"/>
              </a:rPr>
              <a:t>Determination of Country Of Citizenship</a:t>
            </a:r>
          </a:p>
          <a:p>
            <a:pPr lvl="2">
              <a:lnSpc>
                <a:spcPct val="90000"/>
              </a:lnSpc>
              <a:buClrTx/>
              <a:buSzPct val="68000"/>
              <a:defRPr/>
            </a:pPr>
            <a:r>
              <a:rPr lang="en-US" sz="2200" dirty="0" smtClean="0">
                <a:latin typeface="Calibri" pitchFamily="34" charset="0"/>
              </a:rPr>
              <a:t>Foreign Visitor Control Plan</a:t>
            </a:r>
          </a:p>
          <a:p>
            <a:pPr lvl="2">
              <a:lnSpc>
                <a:spcPct val="90000"/>
              </a:lnSpc>
              <a:buClrTx/>
              <a:buSzPct val="68000"/>
              <a:defRPr/>
            </a:pPr>
            <a:r>
              <a:rPr lang="en-US" sz="2200" dirty="0" smtClean="0">
                <a:latin typeface="Calibri" pitchFamily="34" charset="0"/>
              </a:rPr>
              <a:t>Denied Party Screening (DPL)</a:t>
            </a:r>
          </a:p>
          <a:p>
            <a:pPr lvl="2">
              <a:lnSpc>
                <a:spcPct val="90000"/>
              </a:lnSpc>
              <a:buClrTx/>
              <a:buSzPct val="68000"/>
              <a:defRPr/>
            </a:pPr>
            <a:r>
              <a:rPr lang="en-US" sz="2200" dirty="0" smtClean="0">
                <a:latin typeface="Calibri" pitchFamily="34" charset="0"/>
              </a:rPr>
              <a:t>Visitor badges and </a:t>
            </a:r>
          </a:p>
          <a:p>
            <a:pPr marL="393192" lvl="1" indent="0">
              <a:lnSpc>
                <a:spcPct val="90000"/>
              </a:lnSpc>
              <a:buClrTx/>
              <a:buNone/>
              <a:defRPr/>
            </a:pPr>
            <a:endParaRPr lang="en-US" sz="2400" dirty="0" smtClean="0">
              <a:latin typeface="Calibri" pitchFamily="34" charset="0"/>
            </a:endParaRPr>
          </a:p>
          <a:p>
            <a:pPr marL="342900" lvl="1" indent="-342900">
              <a:lnSpc>
                <a:spcPct val="90000"/>
              </a:lnSpc>
              <a:buClr>
                <a:schemeClr val="bg2">
                  <a:lumMod val="50000"/>
                </a:schemeClr>
              </a:buClr>
              <a:buFont typeface="Arial" panose="020B0604020202020204" pitchFamily="34" charset="0"/>
              <a:buChar char="•"/>
              <a:defRPr/>
            </a:pPr>
            <a:r>
              <a:rPr lang="en-US" sz="2400" dirty="0" smtClean="0">
                <a:latin typeface="Calibri" pitchFamily="34" charset="0"/>
              </a:rPr>
              <a:t>Establish a Technology Control Plan (TCP) including, but not limited to:</a:t>
            </a:r>
          </a:p>
          <a:p>
            <a:pPr marL="920750" lvl="2" indent="-457200">
              <a:lnSpc>
                <a:spcPct val="90000"/>
              </a:lnSpc>
              <a:buClrTx/>
              <a:buSzPct val="68000"/>
              <a:buFont typeface="+mj-lt"/>
              <a:buAutoNum type="alphaLcParenR"/>
              <a:defRPr/>
            </a:pPr>
            <a:r>
              <a:rPr lang="en-US" sz="2400" dirty="0" smtClean="0">
                <a:latin typeface="Calibri" pitchFamily="34" charset="0"/>
              </a:rPr>
              <a:t>Facility Security</a:t>
            </a:r>
          </a:p>
          <a:p>
            <a:pPr marL="920750" lvl="2" indent="-457200">
              <a:lnSpc>
                <a:spcPct val="90000"/>
              </a:lnSpc>
              <a:buClrTx/>
              <a:buSzPct val="68000"/>
              <a:buFont typeface="+mj-lt"/>
              <a:buAutoNum type="alphaLcParenR"/>
              <a:defRPr/>
            </a:pPr>
            <a:r>
              <a:rPr lang="en-US" sz="2400" dirty="0" smtClean="0">
                <a:latin typeface="Calibri" pitchFamily="34" charset="0"/>
              </a:rPr>
              <a:t>Marking Technical Data (Drawings, Prints, Etc.) with the appropriate Export Control Statement (ECS)</a:t>
            </a:r>
          </a:p>
          <a:p>
            <a:pPr marL="920750" lvl="2" indent="-457200">
              <a:lnSpc>
                <a:spcPct val="90000"/>
              </a:lnSpc>
              <a:buClrTx/>
              <a:buSzPct val="68000"/>
              <a:buFont typeface="+mj-lt"/>
              <a:buAutoNum type="alphaLcParenR"/>
              <a:defRPr/>
            </a:pPr>
            <a:r>
              <a:rPr lang="en-US" sz="2400" dirty="0" smtClean="0">
                <a:latin typeface="Calibri" pitchFamily="34" charset="0"/>
              </a:rPr>
              <a:t>Perform DPL </a:t>
            </a:r>
            <a:r>
              <a:rPr lang="en-US" sz="2400" dirty="0">
                <a:latin typeface="Calibri" pitchFamily="34" charset="0"/>
              </a:rPr>
              <a:t>s</a:t>
            </a:r>
            <a:r>
              <a:rPr lang="en-US" sz="2400" dirty="0" smtClean="0">
                <a:latin typeface="Calibri" pitchFamily="34" charset="0"/>
              </a:rPr>
              <a:t>creening prior </a:t>
            </a:r>
            <a:r>
              <a:rPr lang="en-US" sz="2400" dirty="0">
                <a:latin typeface="Calibri" pitchFamily="34" charset="0"/>
              </a:rPr>
              <a:t>t</a:t>
            </a:r>
            <a:r>
              <a:rPr lang="en-US" sz="2400" dirty="0" smtClean="0">
                <a:latin typeface="Calibri" pitchFamily="34" charset="0"/>
              </a:rPr>
              <a:t>o </a:t>
            </a:r>
            <a:r>
              <a:rPr lang="en-US" sz="2400" dirty="0">
                <a:latin typeface="Calibri" pitchFamily="34" charset="0"/>
              </a:rPr>
              <a:t>t</a:t>
            </a:r>
            <a:r>
              <a:rPr lang="en-US" sz="2400" dirty="0" smtClean="0">
                <a:latin typeface="Calibri" pitchFamily="34" charset="0"/>
              </a:rPr>
              <a:t>echnical data transfer either verbal or written with a foreign person or a U.S. person outside the U.S.</a:t>
            </a:r>
          </a:p>
          <a:p>
            <a:pPr marL="920750" lvl="2" indent="-457200">
              <a:lnSpc>
                <a:spcPct val="90000"/>
              </a:lnSpc>
              <a:buClrTx/>
              <a:buSzPct val="68000"/>
              <a:buFont typeface="+mj-lt"/>
              <a:buAutoNum type="alphaLcParenR"/>
              <a:defRPr/>
            </a:pPr>
            <a:r>
              <a:rPr lang="en-US" sz="2400" dirty="0" smtClean="0">
                <a:latin typeface="Calibri" pitchFamily="34" charset="0"/>
              </a:rPr>
              <a:t>Export Transaction screening to ensure no government authorization is required to transfer technical data.</a:t>
            </a:r>
          </a:p>
          <a:p>
            <a:endParaRPr lang="en-US" dirty="0"/>
          </a:p>
        </p:txBody>
      </p:sp>
      <p:sp>
        <p:nvSpPr>
          <p:cNvPr id="3" name="Title 2"/>
          <p:cNvSpPr>
            <a:spLocks noGrp="1"/>
          </p:cNvSpPr>
          <p:nvPr>
            <p:ph type="title"/>
          </p:nvPr>
        </p:nvSpPr>
        <p:spPr/>
        <p:txBody>
          <a:bodyPr>
            <a:normAutofit/>
          </a:bodyPr>
          <a:lstStyle/>
          <a:p>
            <a:r>
              <a:rPr lang="en-CA" sz="3200" dirty="0" smtClean="0">
                <a:solidFill>
                  <a:schemeClr val="tx1"/>
                </a:solidFill>
                <a:effectLst/>
              </a:rPr>
              <a:t>What Steps Are Required To Ensure Compliance? (Cont.)</a:t>
            </a:r>
            <a:endParaRPr lang="en-US" sz="3200" dirty="0">
              <a:solidFill>
                <a:schemeClr val="tx1"/>
              </a:solidFill>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29</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447800"/>
            <a:ext cx="8610600" cy="5181600"/>
          </a:xfrm>
        </p:spPr>
        <p:txBody>
          <a:bodyPr>
            <a:normAutofit fontScale="92500" lnSpcReduction="10000"/>
          </a:bodyPr>
          <a:lstStyle/>
          <a:p>
            <a:pPr>
              <a:lnSpc>
                <a:spcPct val="80000"/>
              </a:lnSpc>
            </a:pPr>
            <a:endParaRPr lang="en-US" sz="1000" dirty="0"/>
          </a:p>
          <a:p>
            <a:pPr>
              <a:lnSpc>
                <a:spcPct val="80000"/>
              </a:lnSpc>
            </a:pPr>
            <a:endParaRPr lang="en-US" sz="1000" dirty="0"/>
          </a:p>
          <a:p>
            <a:pPr>
              <a:spcBef>
                <a:spcPts val="0"/>
              </a:spcBef>
              <a:spcAft>
                <a:spcPts val="600"/>
              </a:spcAft>
            </a:pPr>
            <a:r>
              <a:rPr lang="en-US" sz="2400" dirty="0" smtClean="0">
                <a:cs typeface="Times New Roman" pitchFamily="18" charset="0"/>
              </a:rPr>
              <a:t>The Facility Security Officer (FSO) position plays an integral role in ensuring the effective implementation of a Foreign Ownership, Control or Influence (FOCI) mitigation agreement. In addition to serving as the principle advisor to the Government Security Committee (GSC), an FSO is responsible for the day-to-day implementation of the FOCI mitigation agreement requirements. The primary roles and responsibilities of an FSO relating to FOCI are:</a:t>
            </a:r>
          </a:p>
          <a:p>
            <a:pPr lvl="1">
              <a:spcBef>
                <a:spcPts val="0"/>
              </a:spcBef>
              <a:spcAft>
                <a:spcPts val="600"/>
              </a:spcAft>
            </a:pPr>
            <a:r>
              <a:rPr lang="en-US" sz="2000" dirty="0" smtClean="0">
                <a:cs typeface="Times New Roman" pitchFamily="18" charset="0"/>
              </a:rPr>
              <a:t>Abide by and enforce the mitigation agreement in place;</a:t>
            </a:r>
          </a:p>
          <a:p>
            <a:pPr lvl="1">
              <a:spcBef>
                <a:spcPts val="0"/>
              </a:spcBef>
              <a:spcAft>
                <a:spcPts val="600"/>
              </a:spcAft>
            </a:pPr>
            <a:r>
              <a:rPr lang="en-US" sz="2000" dirty="0" smtClean="0">
                <a:cs typeface="Times New Roman" pitchFamily="18" charset="0"/>
              </a:rPr>
              <a:t>Ensure the Facility's officers, directors, and employees comply with the provisions of the Facility's mitigation agreement;</a:t>
            </a:r>
          </a:p>
          <a:p>
            <a:pPr lvl="1">
              <a:spcBef>
                <a:spcPts val="0"/>
              </a:spcBef>
              <a:spcAft>
                <a:spcPts val="600"/>
              </a:spcAft>
            </a:pPr>
            <a:r>
              <a:rPr lang="en-US" sz="2000" dirty="0" smtClean="0">
                <a:cs typeface="Times New Roman" pitchFamily="18" charset="0"/>
              </a:rPr>
              <a:t>Advise the GSC;</a:t>
            </a:r>
          </a:p>
          <a:p>
            <a:pPr lvl="1">
              <a:spcBef>
                <a:spcPts val="0"/>
              </a:spcBef>
              <a:spcAft>
                <a:spcPts val="600"/>
              </a:spcAft>
            </a:pPr>
            <a:r>
              <a:rPr lang="en-US" sz="2000" dirty="0" smtClean="0">
                <a:cs typeface="Times New Roman" pitchFamily="18" charset="0"/>
              </a:rPr>
              <a:t>Assist the GSC in the development and implementation of the Technology Control Plan (TCP), Electronic Communications Plan (ECP), and Visitation Procedures;</a:t>
            </a:r>
          </a:p>
          <a:p>
            <a:pPr marL="109728" indent="0" algn="r">
              <a:spcBef>
                <a:spcPts val="0"/>
              </a:spcBef>
              <a:spcAft>
                <a:spcPts val="600"/>
              </a:spcAft>
              <a:buNone/>
            </a:pPr>
            <a:r>
              <a:rPr lang="en-US" sz="1300" b="1" dirty="0" smtClean="0"/>
              <a:t>Source DSS</a:t>
            </a:r>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a:xfrm>
            <a:off x="457200" y="304800"/>
            <a:ext cx="8229600" cy="1295400"/>
          </a:xfrm>
        </p:spPr>
        <p:txBody>
          <a:bodyPr>
            <a:noAutofit/>
          </a:bodyPr>
          <a:lstStyle/>
          <a:p>
            <a:r>
              <a:rPr lang="en-US" sz="3200" b="1" dirty="0" smtClean="0">
                <a:solidFill>
                  <a:schemeClr val="tx1"/>
                </a:solidFill>
                <a:effectLst/>
              </a:rPr>
              <a:t>Overview Of Facility Security Officer General Responsibilities</a:t>
            </a:r>
            <a:endParaRPr lang="en-US" sz="3200" b="1" dirty="0">
              <a:solidFill>
                <a:schemeClr val="tx1"/>
              </a:solidFill>
              <a:effectLst/>
            </a:endParaRPr>
          </a:p>
        </p:txBody>
      </p:sp>
      <p:sp>
        <p:nvSpPr>
          <p:cNvPr id="4" name="Content Placeholder 2"/>
          <p:cNvSpPr txBox="1">
            <a:spLocks/>
          </p:cNvSpPr>
          <p:nvPr/>
        </p:nvSpPr>
        <p:spPr>
          <a:xfrm>
            <a:off x="502920" y="4572000"/>
            <a:ext cx="8183880" cy="2057400"/>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CA"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603ED1C6-8B95-4F89-8951-D533C2F3473A}"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3550" indent="-354013">
              <a:lnSpc>
                <a:spcPct val="90000"/>
              </a:lnSpc>
              <a:buClr>
                <a:schemeClr val="bg2">
                  <a:lumMod val="50000"/>
                </a:schemeClr>
              </a:buClr>
            </a:pPr>
            <a:r>
              <a:rPr lang="en-US" sz="2400" b="1" dirty="0" smtClean="0">
                <a:latin typeface="Calibri" pitchFamily="34" charset="0"/>
              </a:rPr>
              <a:t>Denied Party Screening</a:t>
            </a:r>
            <a:r>
              <a:rPr lang="en-US" sz="2400" dirty="0" smtClean="0">
                <a:latin typeface="Calibri" pitchFamily="34" charset="0"/>
              </a:rPr>
              <a:t> – Must be performed upon receipt of RFQ or Purchase Order and again at time of Shipment</a:t>
            </a:r>
          </a:p>
          <a:p>
            <a:pPr marL="463550" indent="-354013">
              <a:lnSpc>
                <a:spcPct val="90000"/>
              </a:lnSpc>
              <a:buClr>
                <a:schemeClr val="bg2">
                  <a:lumMod val="50000"/>
                </a:schemeClr>
              </a:buClr>
            </a:pPr>
            <a:r>
              <a:rPr lang="en-US" sz="2400" b="1" dirty="0" smtClean="0">
                <a:latin typeface="Calibri" pitchFamily="34" charset="0"/>
              </a:rPr>
              <a:t>Denied Party</a:t>
            </a:r>
            <a:r>
              <a:rPr lang="en-US" sz="2400" dirty="0" smtClean="0">
                <a:latin typeface="Calibri" pitchFamily="34" charset="0"/>
              </a:rPr>
              <a:t> </a:t>
            </a:r>
            <a:r>
              <a:rPr lang="en-US" sz="2400" b="1" dirty="0" smtClean="0">
                <a:latin typeface="Calibri" pitchFamily="34" charset="0"/>
              </a:rPr>
              <a:t>Screening</a:t>
            </a:r>
            <a:r>
              <a:rPr lang="en-US" sz="2400" dirty="0" smtClean="0">
                <a:latin typeface="Calibri" pitchFamily="34" charset="0"/>
              </a:rPr>
              <a:t> - Must be conducted on all customers, suppliers , visitors and employees</a:t>
            </a:r>
          </a:p>
          <a:p>
            <a:pPr marL="463550" indent="-354013">
              <a:lnSpc>
                <a:spcPct val="90000"/>
              </a:lnSpc>
              <a:buClr>
                <a:schemeClr val="bg2">
                  <a:lumMod val="50000"/>
                </a:schemeClr>
              </a:buClr>
            </a:pPr>
            <a:r>
              <a:rPr lang="en-US" sz="2400" b="1" dirty="0" smtClean="0">
                <a:latin typeface="Calibri" pitchFamily="34" charset="0"/>
              </a:rPr>
              <a:t>Chemical, Biological, Nuclear </a:t>
            </a:r>
          </a:p>
          <a:p>
            <a:pPr marL="463550" indent="-354013">
              <a:lnSpc>
                <a:spcPct val="90000"/>
              </a:lnSpc>
              <a:buClr>
                <a:schemeClr val="bg2">
                  <a:lumMod val="50000"/>
                </a:schemeClr>
              </a:buClr>
            </a:pPr>
            <a:r>
              <a:rPr lang="en-US" sz="2400" b="1" dirty="0" smtClean="0">
                <a:latin typeface="Calibri" pitchFamily="34" charset="0"/>
              </a:rPr>
              <a:t>Red Flags</a:t>
            </a:r>
          </a:p>
          <a:p>
            <a:pPr marL="463550" indent="-354013">
              <a:lnSpc>
                <a:spcPct val="90000"/>
              </a:lnSpc>
              <a:buClr>
                <a:schemeClr val="bg2">
                  <a:lumMod val="50000"/>
                </a:schemeClr>
              </a:buClr>
            </a:pPr>
            <a:r>
              <a:rPr lang="en-US" sz="2400" b="1" dirty="0" smtClean="0">
                <a:latin typeface="Calibri" pitchFamily="34" charset="0"/>
              </a:rPr>
              <a:t>Boycott Request</a:t>
            </a:r>
          </a:p>
          <a:p>
            <a:pPr marL="463550" indent="-354013">
              <a:lnSpc>
                <a:spcPct val="90000"/>
              </a:lnSpc>
              <a:spcAft>
                <a:spcPts val="600"/>
              </a:spcAft>
              <a:buClr>
                <a:schemeClr val="bg2">
                  <a:lumMod val="50000"/>
                </a:schemeClr>
              </a:buClr>
            </a:pPr>
            <a:r>
              <a:rPr lang="en-US" sz="2400" b="1" dirty="0" smtClean="0">
                <a:latin typeface="Calibri" pitchFamily="34" charset="0"/>
              </a:rPr>
              <a:t>End Use/User </a:t>
            </a:r>
            <a:r>
              <a:rPr lang="en-US" sz="2400" dirty="0" smtClean="0">
                <a:latin typeface="Calibri" pitchFamily="34" charset="0"/>
              </a:rPr>
              <a:t>details are required upon receipt of purchase order and should reference the P.O.  </a:t>
            </a:r>
            <a:endParaRPr lang="en-US" sz="2400" u="sng" dirty="0" smtClean="0">
              <a:latin typeface="Calibri" pitchFamily="34" charset="0"/>
            </a:endParaRPr>
          </a:p>
          <a:p>
            <a:pPr lvl="1" algn="ctr">
              <a:lnSpc>
                <a:spcPct val="90000"/>
              </a:lnSpc>
              <a:spcAft>
                <a:spcPts val="1200"/>
              </a:spcAft>
              <a:buClrTx/>
              <a:buNone/>
            </a:pPr>
            <a:r>
              <a:rPr lang="en-US" sz="2400" i="1" u="sng" dirty="0" smtClean="0">
                <a:latin typeface="Calibri" pitchFamily="34" charset="0"/>
              </a:rPr>
              <a:t>*Note: recommended for both international and domestic orders anytime an export controlled item is sold</a:t>
            </a:r>
          </a:p>
          <a:p>
            <a:endParaRPr lang="en-US" dirty="0"/>
          </a:p>
        </p:txBody>
      </p:sp>
      <p:sp>
        <p:nvSpPr>
          <p:cNvPr id="3" name="Title 2"/>
          <p:cNvSpPr>
            <a:spLocks noGrp="1"/>
          </p:cNvSpPr>
          <p:nvPr>
            <p:ph type="title"/>
          </p:nvPr>
        </p:nvSpPr>
        <p:spPr/>
        <p:txBody>
          <a:bodyPr>
            <a:normAutofit/>
          </a:bodyPr>
          <a:lstStyle/>
          <a:p>
            <a:r>
              <a:rPr lang="en-US" sz="3200" dirty="0" smtClean="0">
                <a:solidFill>
                  <a:schemeClr val="tx1"/>
                </a:solidFill>
                <a:effectLst/>
              </a:rPr>
              <a:t>Required Screening</a:t>
            </a:r>
            <a:endParaRPr lang="en-US" sz="3200" dirty="0">
              <a:solidFill>
                <a:schemeClr val="tx1"/>
              </a:solidFill>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30</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3550" indent="-354013">
              <a:spcAft>
                <a:spcPts val="600"/>
              </a:spcAft>
              <a:buClr>
                <a:schemeClr val="bg2">
                  <a:lumMod val="50000"/>
                </a:schemeClr>
              </a:buClr>
            </a:pPr>
            <a:r>
              <a:rPr lang="en-US" sz="2400" dirty="0" smtClean="0">
                <a:latin typeface="Calibri" pitchFamily="34" charset="0"/>
              </a:rPr>
              <a:t>You need to be aware of the U.S. import regulations that may apply to product entering the U.S. for the first time or a return.</a:t>
            </a:r>
          </a:p>
          <a:p>
            <a:pPr marL="463550" indent="-354013">
              <a:spcAft>
                <a:spcPts val="600"/>
              </a:spcAft>
              <a:buClr>
                <a:schemeClr val="bg2">
                  <a:lumMod val="50000"/>
                </a:schemeClr>
              </a:buClr>
            </a:pPr>
            <a:r>
              <a:rPr lang="en-US" sz="2400" dirty="0" smtClean="0">
                <a:latin typeface="Calibri" pitchFamily="34" charset="0"/>
              </a:rPr>
              <a:t>Imports may require import license.</a:t>
            </a:r>
          </a:p>
          <a:p>
            <a:pPr marL="463550" indent="-354013">
              <a:spcAft>
                <a:spcPts val="600"/>
              </a:spcAft>
              <a:buClr>
                <a:schemeClr val="bg2">
                  <a:lumMod val="50000"/>
                </a:schemeClr>
              </a:buClr>
            </a:pPr>
            <a:r>
              <a:rPr lang="en-US" sz="2400" dirty="0" smtClean="0">
                <a:latin typeface="Calibri" pitchFamily="34" charset="0"/>
              </a:rPr>
              <a:t>All product in a shipment must meet U.S. Government marking and labeling requirements.</a:t>
            </a:r>
          </a:p>
          <a:p>
            <a:pPr marL="463550" indent="-354013">
              <a:spcAft>
                <a:spcPts val="600"/>
              </a:spcAft>
              <a:buClr>
                <a:schemeClr val="bg2">
                  <a:lumMod val="50000"/>
                </a:schemeClr>
              </a:buClr>
            </a:pPr>
            <a:r>
              <a:rPr lang="en-US" sz="2400" dirty="0" smtClean="0">
                <a:latin typeface="Calibri" pitchFamily="34" charset="0"/>
              </a:rPr>
              <a:t>All product Must be correctly classified under the USHTS (U.S. Harmonized Tariff System) to identify restrictions and duties which may apply.</a:t>
            </a:r>
          </a:p>
          <a:p>
            <a:endParaRPr lang="en-US" dirty="0"/>
          </a:p>
        </p:txBody>
      </p:sp>
      <p:sp>
        <p:nvSpPr>
          <p:cNvPr id="3" name="Title 2"/>
          <p:cNvSpPr>
            <a:spLocks noGrp="1"/>
          </p:cNvSpPr>
          <p:nvPr>
            <p:ph type="title"/>
          </p:nvPr>
        </p:nvSpPr>
        <p:spPr/>
        <p:txBody>
          <a:bodyPr>
            <a:normAutofit/>
          </a:bodyPr>
          <a:lstStyle/>
          <a:p>
            <a:r>
              <a:rPr lang="en-US" sz="3200" dirty="0" smtClean="0">
                <a:solidFill>
                  <a:srgbClr val="002060"/>
                </a:solidFill>
                <a:effectLst/>
              </a:rPr>
              <a:t>Imports</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31</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6237"/>
            <a:ext cx="8229600" cy="4525963"/>
          </a:xfrm>
        </p:spPr>
        <p:txBody>
          <a:bodyPr>
            <a:normAutofit/>
          </a:bodyPr>
          <a:lstStyle/>
          <a:p>
            <a:pPr marL="463550" indent="-354013">
              <a:spcAft>
                <a:spcPts val="600"/>
              </a:spcAft>
              <a:buClr>
                <a:schemeClr val="bg2">
                  <a:lumMod val="50000"/>
                </a:schemeClr>
              </a:buClr>
            </a:pPr>
            <a:r>
              <a:rPr lang="en-US" sz="2400" dirty="0" smtClean="0">
                <a:latin typeface="Calibri" pitchFamily="34" charset="0"/>
              </a:rPr>
              <a:t>U.S. Department Of Commerce Bureau of Industry and Security (BIS)</a:t>
            </a:r>
          </a:p>
          <a:p>
            <a:pPr marL="463550" indent="-354013">
              <a:spcAft>
                <a:spcPts val="600"/>
              </a:spcAft>
              <a:buClr>
                <a:schemeClr val="bg2">
                  <a:lumMod val="50000"/>
                </a:schemeClr>
              </a:buClr>
            </a:pPr>
            <a:r>
              <a:rPr lang="en-US" sz="2400" dirty="0" smtClean="0">
                <a:latin typeface="Calibri" pitchFamily="34" charset="0"/>
              </a:rPr>
              <a:t>U.S. Department of Homeland Security, Customs and Border Protection (CBP)</a:t>
            </a:r>
          </a:p>
          <a:p>
            <a:pPr marL="463550" indent="-354013">
              <a:spcAft>
                <a:spcPts val="600"/>
              </a:spcAft>
              <a:buClr>
                <a:schemeClr val="bg2">
                  <a:lumMod val="50000"/>
                </a:schemeClr>
              </a:buClr>
            </a:pPr>
            <a:r>
              <a:rPr lang="en-US" sz="2400" dirty="0" smtClean="0">
                <a:latin typeface="Calibri" pitchFamily="34" charset="0"/>
              </a:rPr>
              <a:t>U.S. Department Of State Directorate of Defense Trade Controls (DDTC)</a:t>
            </a:r>
          </a:p>
          <a:p>
            <a:pPr marL="463550" indent="-354013">
              <a:spcAft>
                <a:spcPts val="600"/>
              </a:spcAft>
              <a:buClr>
                <a:schemeClr val="bg2">
                  <a:lumMod val="50000"/>
                </a:schemeClr>
              </a:buClr>
            </a:pPr>
            <a:r>
              <a:rPr lang="en-US" sz="2400" dirty="0" smtClean="0">
                <a:latin typeface="Calibri" pitchFamily="34" charset="0"/>
              </a:rPr>
              <a:t>Bureau of Alcohol, Tobacco, Firearms and Explosives (BATFE)</a:t>
            </a:r>
          </a:p>
          <a:p>
            <a:pPr marL="463550" indent="-354013">
              <a:spcAft>
                <a:spcPts val="600"/>
              </a:spcAft>
              <a:buClr>
                <a:schemeClr val="bg2">
                  <a:lumMod val="50000"/>
                </a:schemeClr>
              </a:buClr>
            </a:pPr>
            <a:r>
              <a:rPr lang="en-US" sz="2400" dirty="0" smtClean="0">
                <a:latin typeface="Calibri" pitchFamily="34" charset="0"/>
              </a:rPr>
              <a:t>U.S. Food and Drug Administration</a:t>
            </a:r>
            <a:endParaRPr lang="en-US" dirty="0"/>
          </a:p>
        </p:txBody>
      </p:sp>
      <p:sp>
        <p:nvSpPr>
          <p:cNvPr id="3" name="Title 2"/>
          <p:cNvSpPr>
            <a:spLocks noGrp="1"/>
          </p:cNvSpPr>
          <p:nvPr>
            <p:ph type="title"/>
          </p:nvPr>
        </p:nvSpPr>
        <p:spPr/>
        <p:txBody>
          <a:bodyPr>
            <a:normAutofit/>
          </a:bodyPr>
          <a:lstStyle/>
          <a:p>
            <a:r>
              <a:rPr lang="en-US" sz="3200" dirty="0" smtClean="0">
                <a:solidFill>
                  <a:schemeClr val="tx1"/>
                </a:solidFill>
                <a:effectLst/>
              </a:rPr>
              <a:t>U.S. Government Agencies Involved With Imports</a:t>
            </a:r>
            <a:endParaRPr lang="en-US" sz="3200" dirty="0">
              <a:solidFill>
                <a:schemeClr val="tx1"/>
              </a:solidFill>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32</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3550" lvl="0" indent="-463550" algn="just">
              <a:buClr>
                <a:schemeClr val="bg2">
                  <a:lumMod val="50000"/>
                </a:schemeClr>
              </a:buClr>
              <a:buFont typeface="Wingdings" pitchFamily="2" charset="2"/>
              <a:buChar char="Ø"/>
            </a:pPr>
            <a:r>
              <a:rPr lang="en-US" sz="2600" dirty="0"/>
              <a:t>Individuals and companies violating federal law and applicable regulations on exports and imports are subject to civil and criminal penalties that may include fines, jail terms, suspension or denial of exporting privileges and debarment from government contracting. </a:t>
            </a:r>
          </a:p>
          <a:p>
            <a:pPr lvl="0"/>
            <a:endParaRPr lang="en-US" sz="2600" dirty="0"/>
          </a:p>
          <a:p>
            <a:endParaRPr lang="en-US"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33</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Penalties</a:t>
            </a:r>
            <a:endParaRPr lang="en-US" sz="3200" dirty="0">
              <a:effectLst/>
            </a:endParaRPr>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32281265"/>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lnSpcReduction="10000"/>
          </a:bodyPr>
          <a:lstStyle/>
          <a:p>
            <a:pPr marL="457200" indent="-457200">
              <a:spcAft>
                <a:spcPts val="600"/>
              </a:spcAft>
              <a:buClr>
                <a:schemeClr val="bg2">
                  <a:lumMod val="50000"/>
                </a:schemeClr>
              </a:buClr>
            </a:pPr>
            <a:r>
              <a:rPr lang="en-US" sz="2800" b="1" dirty="0"/>
              <a:t>What has changed under the ITAR?</a:t>
            </a:r>
          </a:p>
          <a:p>
            <a:pPr marL="914400" lvl="1" indent="-457200" algn="just">
              <a:buFont typeface="Arial" panose="020B0604020202020204" pitchFamily="34" charset="0"/>
              <a:buChar char="•"/>
            </a:pPr>
            <a:r>
              <a:rPr lang="en-US" sz="2400" dirty="0" smtClean="0"/>
              <a:t>Went </a:t>
            </a:r>
            <a:r>
              <a:rPr lang="en-US" sz="2400" dirty="0"/>
              <a:t>from a catch all regulation i.e.: designed, developed, configured, adapted, </a:t>
            </a:r>
            <a:r>
              <a:rPr lang="en-US" sz="2400" dirty="0" smtClean="0"/>
              <a:t>modified. </a:t>
            </a:r>
            <a:endParaRPr lang="en-US" sz="2400" dirty="0"/>
          </a:p>
          <a:p>
            <a:pPr marL="914400" lvl="1" indent="-457200" algn="just">
              <a:buFont typeface="Arial" panose="020B0604020202020204" pitchFamily="34" charset="0"/>
              <a:buChar char="•"/>
            </a:pPr>
            <a:r>
              <a:rPr lang="en-US" sz="2400" dirty="0"/>
              <a:t>To the revised regulation which is now a positive list for most sections of the ITAR that have been revised to-date or Specially Designated based upon formula published in both the ITAR and </a:t>
            </a:r>
            <a:r>
              <a:rPr lang="en-US" sz="2400" dirty="0" smtClean="0"/>
              <a:t>EAR.</a:t>
            </a:r>
            <a:endParaRPr lang="en-US" sz="2400" dirty="0"/>
          </a:p>
          <a:p>
            <a:pPr marL="1257300" lvl="2" indent="-342900" algn="just"/>
            <a:r>
              <a:rPr lang="en-US" sz="2200" dirty="0"/>
              <a:t>Some examples of items that were controlled under the ITAR were low level articles such screws, nuts, bolts, glass</a:t>
            </a:r>
            <a:r>
              <a:rPr lang="en-US" sz="2200" dirty="0" smtClean="0"/>
              <a:t>, etc.</a:t>
            </a:r>
            <a:endParaRPr lang="en-US" sz="2200" dirty="0"/>
          </a:p>
          <a:p>
            <a:pPr marL="1257300" lvl="2" indent="-342900" algn="just"/>
            <a:r>
              <a:rPr lang="en-US" sz="2200" dirty="0" smtClean="0"/>
              <a:t>Under </a:t>
            </a:r>
            <a:r>
              <a:rPr lang="en-US" sz="2200" dirty="0"/>
              <a:t>the revised ITAR these articles have been moved to the EAR and would </a:t>
            </a:r>
            <a:r>
              <a:rPr lang="en-US" sz="2200" dirty="0" smtClean="0"/>
              <a:t>in most cases no </a:t>
            </a:r>
            <a:r>
              <a:rPr lang="en-US" sz="2200" dirty="0"/>
              <a:t>longer require an export </a:t>
            </a:r>
            <a:r>
              <a:rPr lang="en-US" sz="2200" dirty="0" smtClean="0"/>
              <a:t>license.</a:t>
            </a:r>
            <a:endParaRPr lang="en-US" sz="2200" dirty="0"/>
          </a:p>
          <a:p>
            <a:endParaRPr lang="en-US" sz="2200" dirty="0"/>
          </a:p>
        </p:txBody>
      </p:sp>
      <p:sp>
        <p:nvSpPr>
          <p:cNvPr id="4" name="Slide Number Placeholder 3"/>
          <p:cNvSpPr>
            <a:spLocks noGrp="1"/>
          </p:cNvSpPr>
          <p:nvPr>
            <p:ph type="sldNum" sz="quarter" idx="12"/>
          </p:nvPr>
        </p:nvSpPr>
        <p:spPr/>
        <p:txBody>
          <a:bodyPr/>
          <a:lstStyle/>
          <a:p>
            <a:fld id="{603ED1C6-8B95-4F89-8951-D533C2F3473A}" type="slidenum">
              <a:rPr lang="en-US" smtClean="0"/>
              <a:pPr/>
              <a:t>34</a:t>
            </a:fld>
            <a:endParaRPr lang="en-US" dirty="0"/>
          </a:p>
        </p:txBody>
      </p:sp>
      <p:sp>
        <p:nvSpPr>
          <p:cNvPr id="5" name="Title 4"/>
          <p:cNvSpPr>
            <a:spLocks noGrp="1"/>
          </p:cNvSpPr>
          <p:nvPr>
            <p:ph type="title"/>
          </p:nvPr>
        </p:nvSpPr>
        <p:spPr/>
        <p:txBody>
          <a:bodyPr>
            <a:normAutofit/>
          </a:bodyPr>
          <a:lstStyle/>
          <a:p>
            <a:r>
              <a:rPr lang="en-US" sz="3200" dirty="0">
                <a:solidFill>
                  <a:schemeClr val="tx1"/>
                </a:solidFill>
                <a:effectLst/>
              </a:rPr>
              <a:t>Export Control Reform Overvie</a:t>
            </a:r>
            <a:r>
              <a:rPr lang="en-US" sz="3200" dirty="0">
                <a:solidFill>
                  <a:schemeClr val="tx1"/>
                </a:solidFill>
              </a:rPr>
              <a:t>w</a:t>
            </a:r>
            <a:endParaRPr lang="en-US" sz="3200"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1001455129"/>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a:bodyPr>
          <a:lstStyle/>
          <a:p>
            <a:pPr>
              <a:lnSpc>
                <a:spcPct val="80000"/>
              </a:lnSpc>
            </a:pPr>
            <a:endParaRPr lang="en-US" sz="1000" smtClean="0"/>
          </a:p>
          <a:p>
            <a:pPr>
              <a:lnSpc>
                <a:spcPct val="80000"/>
              </a:lnSpc>
            </a:pPr>
            <a:endParaRPr lang="en-US" sz="1000" smtClean="0"/>
          </a:p>
          <a:p>
            <a:pPr>
              <a:lnSpc>
                <a:spcPct val="80000"/>
              </a:lnSpc>
            </a:pPr>
            <a:endParaRPr lang="en-US" sz="1000" smtClean="0"/>
          </a:p>
          <a:p>
            <a:pPr>
              <a:lnSpc>
                <a:spcPct val="80000"/>
              </a:lnSpc>
            </a:pPr>
            <a:endParaRPr lang="en-US" sz="1000" smtClean="0"/>
          </a:p>
          <a:p>
            <a:pPr>
              <a:lnSpc>
                <a:spcPct val="80000"/>
              </a:lnSpc>
            </a:pPr>
            <a:endParaRPr lang="en-US" sz="1000" smtClean="0"/>
          </a:p>
          <a:p>
            <a:pPr>
              <a:lnSpc>
                <a:spcPct val="80000"/>
              </a:lnSpc>
            </a:pPr>
            <a:endParaRPr lang="en-US" sz="1000" smtClean="0"/>
          </a:p>
          <a:p>
            <a:pPr algn="r">
              <a:lnSpc>
                <a:spcPct val="80000"/>
              </a:lnSpc>
            </a:pPr>
            <a:endParaRPr lang="en-US" sz="1000" smtClean="0"/>
          </a:p>
          <a:p>
            <a:pPr algn="r">
              <a:lnSpc>
                <a:spcPct val="80000"/>
              </a:lnSpc>
            </a:pPr>
            <a:endParaRPr lang="en-US" sz="1000" smtClean="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r>
              <a:rPr lang="en-US" sz="3200" dirty="0" smtClean="0">
                <a:solidFill>
                  <a:schemeClr val="tx1"/>
                </a:solidFill>
                <a:effectLst/>
              </a:rPr>
              <a:t>Export Control Reform Overview (</a:t>
            </a:r>
            <a:r>
              <a:rPr lang="en-US" sz="3200" dirty="0" err="1" smtClean="0">
                <a:solidFill>
                  <a:schemeClr val="tx1"/>
                </a:solidFill>
                <a:effectLst/>
              </a:rPr>
              <a:t>cont</a:t>
            </a:r>
            <a:r>
              <a:rPr lang="en-US" sz="3200" dirty="0" smtClean="0">
                <a:solidFill>
                  <a:schemeClr val="tx1"/>
                </a:solidFill>
                <a:effectLst/>
              </a:rPr>
              <a:t>)</a:t>
            </a:r>
            <a:endParaRPr lang="en-US" sz="3200" b="0" dirty="0">
              <a:solidFill>
                <a:schemeClr val="tx1"/>
              </a:solidFill>
              <a:effectLst/>
            </a:endParaRPr>
          </a:p>
        </p:txBody>
      </p:sp>
      <p:sp>
        <p:nvSpPr>
          <p:cNvPr id="4" name="Content Placeholder 2"/>
          <p:cNvSpPr txBox="1">
            <a:spLocks/>
          </p:cNvSpPr>
          <p:nvPr/>
        </p:nvSpPr>
        <p:spPr>
          <a:xfrm>
            <a:off x="533400" y="1447800"/>
            <a:ext cx="8077200" cy="4953000"/>
          </a:xfrm>
          <a:prstGeom prst="rect">
            <a:avLst/>
          </a:prstGeom>
        </p:spPr>
        <p:txBody>
          <a:bodyPr vert="horz" lIns="0" rIns="18288">
            <a:normAutofit/>
          </a:bodyPr>
          <a:lstStyle/>
          <a:p>
            <a:pPr marL="457200" lvl="0" indent="-457200" algn="just">
              <a:buClr>
                <a:schemeClr val="bg2">
                  <a:lumMod val="50000"/>
                </a:schemeClr>
              </a:buClr>
              <a:buSzPct val="68000"/>
              <a:buFont typeface="Wingdings" panose="05000000000000000000" pitchFamily="2" charset="2"/>
              <a:buChar char="Ø"/>
            </a:pPr>
            <a:r>
              <a:rPr lang="en-US" sz="2600" b="1" u="sng" dirty="0" smtClean="0">
                <a:latin typeface="+mn-lt"/>
              </a:rPr>
              <a:t>What has changed under the EAR?</a:t>
            </a:r>
          </a:p>
          <a:p>
            <a:pPr marL="800100" lvl="1" indent="-342900" algn="just">
              <a:spcBef>
                <a:spcPts val="600"/>
              </a:spcBef>
              <a:spcAft>
                <a:spcPts val="600"/>
              </a:spcAft>
              <a:buSzPct val="68000"/>
              <a:buFont typeface="Arial" panose="020B0604020202020204" pitchFamily="34" charset="0"/>
              <a:buChar char="•"/>
            </a:pPr>
            <a:r>
              <a:rPr lang="en-US" sz="2400" dirty="0" smtClean="0">
                <a:latin typeface="+mn-lt"/>
              </a:rPr>
              <a:t>The EAR has revised many of it sections to accommodate the articles that were formerly controlled for export under the ITAR.</a:t>
            </a:r>
          </a:p>
          <a:p>
            <a:pPr marL="800100" lvl="1" indent="-342900" algn="just">
              <a:spcAft>
                <a:spcPts val="600"/>
              </a:spcAft>
              <a:buSzPct val="68000"/>
              <a:buFont typeface="Arial" panose="020B0604020202020204" pitchFamily="34" charset="0"/>
              <a:buChar char="•"/>
            </a:pPr>
            <a:r>
              <a:rPr lang="en-US" sz="2400" dirty="0" smtClean="0">
                <a:latin typeface="+mn-lt"/>
              </a:rPr>
              <a:t>New ECCN’s were established along with revisions to most sections of the EAR to ensure adequate controls were in place for the articles being transferred to the EAR.</a:t>
            </a:r>
          </a:p>
          <a:p>
            <a:pPr marL="800100" lvl="1" indent="-342900" algn="just">
              <a:buSzPct val="68000"/>
              <a:buFont typeface="Arial" panose="020B0604020202020204" pitchFamily="34" charset="0"/>
              <a:buChar char="•"/>
            </a:pPr>
            <a:r>
              <a:rPr lang="en-US" sz="2400" dirty="0" smtClean="0">
                <a:latin typeface="+mn-lt"/>
              </a:rPr>
              <a:t>The result is a “600 series” of ECCN:</a:t>
            </a:r>
          </a:p>
          <a:p>
            <a:pPr marL="1371600" lvl="2" indent="-457200" algn="just">
              <a:buSzPct val="68000"/>
              <a:buFont typeface="+mj-lt"/>
              <a:buAutoNum type="alphaLcParenR"/>
            </a:pPr>
            <a:r>
              <a:rPr lang="en-US" sz="2200" dirty="0" smtClean="0">
                <a:latin typeface="+mn-lt"/>
              </a:rPr>
              <a:t>ECCNs in the "xY6zz" format on the Commerce Control List (CCL) that control items on the CCL that were previously controlled on the U.S. Munitions List (USML) or that are covered by the Wassenaar Arrangement Munitions List (WAML). </a:t>
            </a: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35</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a:bodyPr>
          <a:lstStyle/>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Export Control Reform Overview (cont)</a:t>
            </a:r>
            <a:endParaRPr lang="en-US" sz="3200" b="0" dirty="0">
              <a:solidFill>
                <a:schemeClr val="tx1"/>
              </a:solidFill>
              <a:effectLst/>
            </a:endParaRPr>
          </a:p>
        </p:txBody>
      </p:sp>
      <p:sp>
        <p:nvSpPr>
          <p:cNvPr id="4" name="Content Placeholder 2"/>
          <p:cNvSpPr txBox="1">
            <a:spLocks/>
          </p:cNvSpPr>
          <p:nvPr/>
        </p:nvSpPr>
        <p:spPr>
          <a:xfrm>
            <a:off x="533400" y="1447800"/>
            <a:ext cx="8153400" cy="4495800"/>
          </a:xfrm>
          <a:prstGeom prst="rect">
            <a:avLst/>
          </a:prstGeom>
        </p:spPr>
        <p:txBody>
          <a:bodyPr vert="horz" lIns="0" rIns="18288" anchor="ctr">
            <a:normAutofit/>
          </a:bodyPr>
          <a:lstStyle/>
          <a:p>
            <a:pPr lvl="0" algn="just"/>
            <a:endParaRPr lang="en-US" sz="2400" b="1" dirty="0" smtClean="0">
              <a:latin typeface="+mn-lt"/>
            </a:endParaRPr>
          </a:p>
          <a:p>
            <a:pPr marL="342900" indent="-342900" algn="just">
              <a:spcBef>
                <a:spcPts val="400"/>
              </a:spcBef>
              <a:spcAft>
                <a:spcPts val="600"/>
              </a:spcAft>
              <a:buSzPct val="68000"/>
              <a:buFont typeface="Wingdings" panose="05000000000000000000" pitchFamily="2" charset="2"/>
              <a:buChar char="Ø"/>
            </a:pPr>
            <a:r>
              <a:rPr lang="en-US" sz="2400" b="1" dirty="0" smtClean="0"/>
              <a:t>What has changed under the EAR (cont)?</a:t>
            </a:r>
          </a:p>
          <a:p>
            <a:pPr marL="914400" lvl="1" indent="-457200" algn="just">
              <a:spcBef>
                <a:spcPts val="600"/>
              </a:spcBef>
              <a:spcAft>
                <a:spcPts val="600"/>
              </a:spcAft>
              <a:buSzPct val="68000"/>
              <a:buFont typeface="+mj-lt"/>
              <a:buAutoNum type="alphaLcParenR" startAt="2"/>
            </a:pPr>
            <a:r>
              <a:rPr lang="en-US" sz="2200" dirty="0" smtClean="0">
                <a:latin typeface="+mn-lt"/>
              </a:rPr>
              <a:t>The "6" indicates the entry is a munitions entry on the CCL. The "x" represents the CCL category and "Y" the CCL product group. The "600 series" constitutes the munitions ECCNs within the larger CCL. </a:t>
            </a:r>
          </a:p>
          <a:p>
            <a:pPr marL="914400" lvl="1" indent="-457200" algn="just">
              <a:buSzPct val="68000"/>
              <a:buFont typeface="+mj-lt"/>
              <a:buAutoNum type="alphaLcParenR" startAt="2"/>
            </a:pPr>
            <a:r>
              <a:rPr lang="en-US" sz="2200" dirty="0" smtClean="0">
                <a:latin typeface="+mn-lt"/>
              </a:rPr>
              <a:t>600 Series Major Defense Equipment or MDE. Any item listed in ECCN 9A610.a, 9A619.a, 9A619.b or 9A619.c, having a nonrecurring research and development cost of more than $50,000,000 or a total production cost of more than $200,000,000.</a:t>
            </a:r>
            <a:endParaRPr lang="en-US" sz="2200" dirty="0" smtClean="0"/>
          </a:p>
          <a:p>
            <a:pPr marL="971550" lvl="1" indent="-514350" algn="just">
              <a:buFont typeface="+mj-lt"/>
              <a:buAutoNum type="arabicPeriod"/>
            </a:pPr>
            <a:endParaRPr lang="en-US" sz="2200" dirty="0" smtClean="0">
              <a:latin typeface="+mn-lt"/>
            </a:endParaRP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36</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a:bodyPr>
          <a:lstStyle/>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r>
              <a:rPr lang="en-US" sz="3200" dirty="0" smtClean="0">
                <a:solidFill>
                  <a:schemeClr val="tx1"/>
                </a:solidFill>
                <a:effectLst/>
              </a:rPr>
              <a:t>Export Control Reform Overview (c</a:t>
            </a:r>
            <a:r>
              <a:rPr lang="en-US" sz="3200" dirty="0" smtClean="0">
                <a:solidFill>
                  <a:schemeClr val="tx1"/>
                </a:solidFill>
              </a:rPr>
              <a:t>ont)</a:t>
            </a:r>
            <a:endParaRPr lang="en-US" sz="3200" b="0" dirty="0">
              <a:solidFill>
                <a:schemeClr val="tx1"/>
              </a:solidFill>
            </a:endParaRPr>
          </a:p>
        </p:txBody>
      </p:sp>
      <p:sp>
        <p:nvSpPr>
          <p:cNvPr id="4" name="Content Placeholder 2"/>
          <p:cNvSpPr txBox="1">
            <a:spLocks/>
          </p:cNvSpPr>
          <p:nvPr/>
        </p:nvSpPr>
        <p:spPr>
          <a:xfrm>
            <a:off x="381000" y="1676400"/>
            <a:ext cx="8458200" cy="4114800"/>
          </a:xfrm>
          <a:prstGeom prst="rect">
            <a:avLst/>
          </a:prstGeom>
        </p:spPr>
        <p:txBody>
          <a:bodyPr vert="horz" lIns="0" rIns="18288" anchor="ctr">
            <a:normAutofit lnSpcReduction="10000"/>
          </a:bodyPr>
          <a:lstStyle/>
          <a:p>
            <a:pPr marL="457200" lvl="0" indent="-457200" algn="just"/>
            <a:endParaRPr lang="en-US" sz="2400" b="1" dirty="0" smtClean="0">
              <a:latin typeface="+mn-lt"/>
            </a:endParaRPr>
          </a:p>
          <a:p>
            <a:pPr marL="342900" indent="-342900" algn="just">
              <a:buSzPct val="68000"/>
              <a:buFont typeface="Wingdings" panose="05000000000000000000" pitchFamily="2" charset="2"/>
              <a:buChar char="Ø"/>
            </a:pPr>
            <a:r>
              <a:rPr lang="en-US" sz="2400" b="1" dirty="0">
                <a:latin typeface="+mn-lt"/>
              </a:rPr>
              <a:t>What has changed under the Federal Trade Regulations (FTR)?</a:t>
            </a:r>
          </a:p>
          <a:p>
            <a:pPr algn="just">
              <a:buSzPct val="68000"/>
            </a:pPr>
            <a:endParaRPr lang="en-US" sz="2400" dirty="0" smtClean="0">
              <a:latin typeface="+mn-lt"/>
            </a:endParaRPr>
          </a:p>
          <a:p>
            <a:pPr marL="800100" lvl="1" indent="-342900" algn="just">
              <a:spcAft>
                <a:spcPts val="600"/>
              </a:spcAft>
              <a:buSzPct val="68000"/>
              <a:buFont typeface="Arial" panose="020B0604020202020204" pitchFamily="34" charset="0"/>
              <a:buChar char="•"/>
            </a:pPr>
            <a:r>
              <a:rPr lang="en-US" sz="2400" dirty="0" smtClean="0">
                <a:latin typeface="+mn-lt"/>
              </a:rPr>
              <a:t>The FTR had been modified within several areas to accommodate many of the changes made to the ITAR and EAR when filing the Automated Export System (AES) at time of export.</a:t>
            </a:r>
          </a:p>
          <a:p>
            <a:pPr marL="800100" lvl="1" indent="-342900" algn="just">
              <a:buSzPct val="68000"/>
              <a:buFont typeface="Arial" panose="020B0604020202020204" pitchFamily="34" charset="0"/>
              <a:buChar char="•"/>
            </a:pPr>
            <a:r>
              <a:rPr lang="en-US" sz="2400" dirty="0" smtClean="0">
                <a:latin typeface="+mn-lt"/>
              </a:rPr>
              <a:t>AES filings are mandatory for all exports where a single Schedule B or Harmonized Code dollar value is $2500 or greater or whenever an export license or license exception/exemption is being utilized.</a:t>
            </a:r>
          </a:p>
          <a:p>
            <a:r>
              <a:rPr lang="en-US" dirty="0" smtClean="0"/>
              <a:t>.</a:t>
            </a:r>
          </a:p>
          <a:p>
            <a:pPr marL="971550" lvl="1" indent="-514350" algn="just">
              <a:buFont typeface="+mj-lt"/>
              <a:buAutoNum type="arabicPeriod"/>
            </a:pPr>
            <a:endParaRPr lang="en-US" sz="2400" dirty="0" smtClean="0">
              <a:latin typeface="+mn-lt"/>
            </a:endParaRP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37</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a:bodyPr>
          <a:lstStyle/>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r>
              <a:rPr lang="en-US" sz="3200" dirty="0" smtClean="0">
                <a:solidFill>
                  <a:schemeClr val="tx1"/>
                </a:solidFill>
                <a:effectLst/>
              </a:rPr>
              <a:t>Export Control Reform Overview (cont)</a:t>
            </a:r>
            <a:endParaRPr lang="en-US" sz="3200" b="0" dirty="0">
              <a:solidFill>
                <a:schemeClr val="tx1"/>
              </a:solidFill>
              <a:effectLst/>
            </a:endParaRPr>
          </a:p>
        </p:txBody>
      </p:sp>
      <p:sp>
        <p:nvSpPr>
          <p:cNvPr id="4" name="Content Placeholder 2"/>
          <p:cNvSpPr txBox="1">
            <a:spLocks/>
          </p:cNvSpPr>
          <p:nvPr/>
        </p:nvSpPr>
        <p:spPr>
          <a:xfrm>
            <a:off x="381000" y="1524000"/>
            <a:ext cx="8458200" cy="4495800"/>
          </a:xfrm>
          <a:prstGeom prst="rect">
            <a:avLst/>
          </a:prstGeom>
        </p:spPr>
        <p:txBody>
          <a:bodyPr vert="horz" lIns="0" rIns="18288" anchor="ctr">
            <a:normAutofit/>
          </a:bodyPr>
          <a:lstStyle/>
          <a:p>
            <a:pPr marL="457200" indent="-457200">
              <a:buClr>
                <a:schemeClr val="bg2">
                  <a:lumMod val="50000"/>
                </a:schemeClr>
              </a:buClr>
              <a:buSzPct val="68000"/>
              <a:buFont typeface="Wingdings" pitchFamily="2" charset="2"/>
              <a:buChar char="Ø"/>
            </a:pPr>
            <a:r>
              <a:rPr lang="en-US" sz="2400" b="1" dirty="0" smtClean="0">
                <a:latin typeface="+mn-lt"/>
              </a:rPr>
              <a:t>How do the changes to the export control regulations effect you?</a:t>
            </a:r>
            <a:endParaRPr lang="en-US" sz="2400" dirty="0" smtClean="0">
              <a:latin typeface="+mn-lt"/>
            </a:endParaRPr>
          </a:p>
          <a:p>
            <a:pPr marL="1257300" lvl="2" indent="-342900" algn="just">
              <a:spcAft>
                <a:spcPts val="600"/>
              </a:spcAft>
              <a:buFont typeface="Arial" panose="020B0604020202020204" pitchFamily="34" charset="0"/>
              <a:buChar char="•"/>
            </a:pPr>
            <a:r>
              <a:rPr lang="en-US" sz="2400" dirty="0" smtClean="0">
                <a:latin typeface="+mn-lt"/>
              </a:rPr>
              <a:t>Requires updated training on all of the export regulations</a:t>
            </a:r>
          </a:p>
          <a:p>
            <a:pPr marL="1257300" lvl="2" indent="-342900" algn="just">
              <a:buFont typeface="Arial" panose="020B0604020202020204" pitchFamily="34" charset="0"/>
              <a:buChar char="•"/>
            </a:pPr>
            <a:r>
              <a:rPr lang="en-US" sz="2400" dirty="0" smtClean="0">
                <a:latin typeface="+mn-lt"/>
              </a:rPr>
              <a:t>In the situations where you may have had an ITAR license or agreement in place a review needs to be conducted to ensure that you are now operating within the correct regulation and that you have correctly followed the guidelines that have been published as to how you proceed going forward</a:t>
            </a:r>
          </a:p>
          <a:p>
            <a:r>
              <a:rPr lang="en-US" dirty="0" smtClean="0"/>
              <a:t>.</a:t>
            </a:r>
          </a:p>
          <a:p>
            <a:pPr marL="971550" lvl="1" indent="-514350" algn="just">
              <a:buFont typeface="+mj-lt"/>
              <a:buAutoNum type="arabicPeriod"/>
            </a:pPr>
            <a:endParaRPr lang="en-US" sz="2400" dirty="0" smtClean="0">
              <a:latin typeface="+mn-lt"/>
            </a:endParaRP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38</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Empowered Official (E.O.) Overview and Training Requirements</a:t>
            </a:r>
            <a:endParaRPr lang="en-US" sz="3200" b="0" dirty="0">
              <a:solidFill>
                <a:schemeClr val="tx1"/>
              </a:solidFill>
              <a:effectLst/>
            </a:endParaRPr>
          </a:p>
        </p:txBody>
      </p:sp>
      <p:sp>
        <p:nvSpPr>
          <p:cNvPr id="4" name="Content Placeholder 2"/>
          <p:cNvSpPr txBox="1">
            <a:spLocks/>
          </p:cNvSpPr>
          <p:nvPr/>
        </p:nvSpPr>
        <p:spPr>
          <a:xfrm>
            <a:off x="381000" y="1600200"/>
            <a:ext cx="8458200" cy="4572000"/>
          </a:xfrm>
          <a:prstGeom prst="rect">
            <a:avLst/>
          </a:prstGeom>
        </p:spPr>
        <p:txBody>
          <a:bodyPr vert="horz" lIns="0" rIns="18288" anchor="ctr">
            <a:normAutofit fontScale="92500" lnSpcReduction="10000"/>
          </a:bodyPr>
          <a:lstStyle/>
          <a:p>
            <a:pPr marL="463550" indent="-463550">
              <a:spcBef>
                <a:spcPts val="600"/>
              </a:spcBef>
              <a:spcAft>
                <a:spcPts val="600"/>
              </a:spcAft>
              <a:buClr>
                <a:schemeClr val="bg2">
                  <a:lumMod val="50000"/>
                </a:schemeClr>
              </a:buClr>
              <a:buSzPct val="68000"/>
              <a:buFont typeface="Wingdings" pitchFamily="2" charset="2"/>
              <a:buChar char="Ø"/>
            </a:pPr>
            <a:r>
              <a:rPr lang="en-US" sz="2600" dirty="0" smtClean="0">
                <a:latin typeface="+mn-lt"/>
              </a:rPr>
              <a:t>The Empowered Official must be a U.S. person who Is directly employed by the applicant or a subsidiary in a position having authority for policy or management within the organization; and Is legally empowered in writing by the applicant to sign license applications or other requests for approval on behalf of the applicant.</a:t>
            </a:r>
          </a:p>
          <a:p>
            <a:pPr marL="342900" indent="-342900">
              <a:spcBef>
                <a:spcPts val="600"/>
              </a:spcBef>
              <a:spcAft>
                <a:spcPts val="600"/>
              </a:spcAft>
              <a:buClr>
                <a:schemeClr val="bg2">
                  <a:lumMod val="50000"/>
                </a:schemeClr>
              </a:buClr>
              <a:buSzPct val="68000"/>
              <a:buFont typeface="Wingdings" panose="05000000000000000000" pitchFamily="2" charset="2"/>
              <a:buChar char="Ø"/>
            </a:pPr>
            <a:r>
              <a:rPr lang="en-US" sz="2600" dirty="0" smtClean="0">
                <a:latin typeface="+mn-lt"/>
              </a:rPr>
              <a:t> The EO must have a working knowledge and understanding of the provisions and requirements of the various export control statutes and regulations, and the criminal liability, civil liability and administrative penalties for violating the Arms Export Control Act and the International Traffic in Arms Regulations.</a:t>
            </a:r>
          </a:p>
          <a:p>
            <a:pPr marL="463550" indent="-463550">
              <a:spcBef>
                <a:spcPts val="600"/>
              </a:spcBef>
              <a:spcAft>
                <a:spcPts val="600"/>
              </a:spcAft>
              <a:buClr>
                <a:schemeClr val="bg2">
                  <a:lumMod val="50000"/>
                </a:schemeClr>
              </a:buClr>
              <a:buSzPct val="68000"/>
            </a:pPr>
            <a:r>
              <a:rPr lang="en-US" sz="2800" dirty="0" smtClean="0">
                <a:latin typeface="+mn-lt"/>
              </a:rPr>
              <a:t> </a:t>
            </a:r>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39</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371600"/>
            <a:ext cx="8610600" cy="4953000"/>
          </a:xfrm>
        </p:spPr>
        <p:txBody>
          <a:bodyPr>
            <a:normAutofit fontScale="25000" lnSpcReduction="20000"/>
          </a:bodyPr>
          <a:lstStyle/>
          <a:p>
            <a:pPr>
              <a:lnSpc>
                <a:spcPct val="80000"/>
              </a:lnSpc>
            </a:pPr>
            <a:endParaRPr lang="en-US" sz="1000" dirty="0"/>
          </a:p>
          <a:p>
            <a:pPr>
              <a:lnSpc>
                <a:spcPct val="80000"/>
              </a:lnSpc>
            </a:pPr>
            <a:endParaRPr lang="en-US" sz="1000" dirty="0"/>
          </a:p>
          <a:p>
            <a:pPr lvl="1">
              <a:lnSpc>
                <a:spcPct val="120000"/>
              </a:lnSpc>
              <a:spcBef>
                <a:spcPts val="0"/>
              </a:spcBef>
              <a:spcAft>
                <a:spcPts val="600"/>
              </a:spcAft>
            </a:pPr>
            <a:r>
              <a:rPr lang="en-US" sz="8000" dirty="0" smtClean="0">
                <a:cs typeface="Times New Roman" pitchFamily="18" charset="0"/>
              </a:rPr>
              <a:t>Ensure Affiliated Services being provided between the FOCI Company and the Affiliates </a:t>
            </a:r>
            <a:r>
              <a:rPr lang="en-US" sz="8000" dirty="0">
                <a:cs typeface="Times New Roman" pitchFamily="18" charset="0"/>
              </a:rPr>
              <a:t>h</a:t>
            </a:r>
            <a:r>
              <a:rPr lang="en-US" sz="8000" dirty="0" smtClean="0">
                <a:cs typeface="Times New Roman" pitchFamily="18" charset="0"/>
              </a:rPr>
              <a:t>ave been approved in advance by the GSC and DSS;</a:t>
            </a:r>
          </a:p>
          <a:p>
            <a:pPr lvl="1">
              <a:lnSpc>
                <a:spcPct val="120000"/>
              </a:lnSpc>
              <a:spcBef>
                <a:spcPts val="0"/>
              </a:spcBef>
              <a:spcAft>
                <a:spcPts val="600"/>
              </a:spcAft>
            </a:pPr>
            <a:r>
              <a:rPr lang="en-US" sz="8000" dirty="0" smtClean="0">
                <a:cs typeface="Times New Roman" pitchFamily="18" charset="0"/>
              </a:rPr>
              <a:t>For instances with potential FOCI Collocation, assist the GSC in developing and submitting a Facilities Location Plan (FLP) for DSS review and approval;</a:t>
            </a:r>
          </a:p>
          <a:p>
            <a:pPr lvl="1">
              <a:lnSpc>
                <a:spcPct val="120000"/>
              </a:lnSpc>
              <a:spcBef>
                <a:spcPts val="0"/>
              </a:spcBef>
              <a:spcAft>
                <a:spcPts val="600"/>
              </a:spcAft>
            </a:pPr>
            <a:r>
              <a:rPr lang="en-US" sz="8000" dirty="0" smtClean="0">
                <a:cs typeface="Times New Roman" pitchFamily="18" charset="0"/>
              </a:rPr>
              <a:t>Maintain day-to-day oversight to ensure all Affiliated Services, FLPs, TCPs, ECPs, and Visitation Procedures are fully implemented and effectively mitigate the FOCI;</a:t>
            </a:r>
          </a:p>
          <a:p>
            <a:pPr lvl="1">
              <a:lnSpc>
                <a:spcPct val="120000"/>
              </a:lnSpc>
              <a:spcBef>
                <a:spcPts val="0"/>
              </a:spcBef>
              <a:spcAft>
                <a:spcPts val="600"/>
              </a:spcAft>
            </a:pPr>
            <a:r>
              <a:rPr lang="en-US" sz="8000" dirty="0" smtClean="0">
                <a:cs typeface="Times New Roman" pitchFamily="18" charset="0"/>
              </a:rPr>
              <a:t>Ensure that DSS (through the IS Rep) is advised of any known attempts to violate any provision of the Facility's mitigation agreement or relevant U.S. government contract provisions related to security, </a:t>
            </a:r>
            <a:r>
              <a:rPr lang="en-US" sz="8000" dirty="0" smtClean="0">
                <a:solidFill>
                  <a:srgbClr val="002060"/>
                </a:solidFill>
                <a:cs typeface="Times New Roman" pitchFamily="18" charset="0"/>
              </a:rPr>
              <a:t>U.S. export control laws</a:t>
            </a:r>
            <a:r>
              <a:rPr lang="en-US" sz="8000" dirty="0" smtClean="0">
                <a:solidFill>
                  <a:srgbClr val="C00000"/>
                </a:solidFill>
                <a:cs typeface="Times New Roman" pitchFamily="18" charset="0"/>
              </a:rPr>
              <a:t>, </a:t>
            </a:r>
            <a:r>
              <a:rPr lang="en-US" sz="8000" dirty="0" smtClean="0">
                <a:cs typeface="Times New Roman" pitchFamily="18" charset="0"/>
              </a:rPr>
              <a:t>or the NISPOM; and</a:t>
            </a:r>
          </a:p>
          <a:p>
            <a:pPr lvl="1">
              <a:lnSpc>
                <a:spcPct val="120000"/>
              </a:lnSpc>
              <a:spcBef>
                <a:spcPts val="0"/>
              </a:spcBef>
              <a:spcAft>
                <a:spcPts val="600"/>
              </a:spcAft>
            </a:pPr>
            <a:r>
              <a:rPr lang="en-US" sz="8000" dirty="0" smtClean="0">
                <a:cs typeface="Times New Roman" pitchFamily="18" charset="0"/>
              </a:rPr>
              <a:t>Communicate any material changes to the IS Rep early and often.</a:t>
            </a:r>
          </a:p>
          <a:p>
            <a:pPr marL="736092" lvl="1" indent="-342900">
              <a:buNone/>
            </a:pPr>
            <a:endParaRPr lang="en-US" sz="2500" b="1" dirty="0" smtClean="0"/>
          </a:p>
          <a:p>
            <a:pPr marL="736092" lvl="1" indent="-342900" algn="r">
              <a:buNone/>
            </a:pPr>
            <a:r>
              <a:rPr lang="en-US" sz="4800" b="1" dirty="0" smtClean="0"/>
              <a:t>Source DSS</a:t>
            </a:r>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a:xfrm>
            <a:off x="457200" y="457200"/>
            <a:ext cx="8229600" cy="914400"/>
          </a:xfrm>
        </p:spPr>
        <p:txBody>
          <a:bodyPr>
            <a:noAutofit/>
          </a:bodyPr>
          <a:lstStyle/>
          <a:p>
            <a:r>
              <a:rPr lang="en-US" sz="3200" b="1" dirty="0" smtClean="0">
                <a:solidFill>
                  <a:schemeClr val="tx1"/>
                </a:solidFill>
                <a:effectLst/>
              </a:rPr>
              <a:t>Overview Of Facility Security Officer General Responsibilities (Cont)</a:t>
            </a:r>
            <a:endParaRPr lang="en-US" sz="3200" b="1" dirty="0">
              <a:solidFill>
                <a:schemeClr val="tx1"/>
              </a:solidFill>
              <a:effectLst/>
            </a:endParaRPr>
          </a:p>
        </p:txBody>
      </p:sp>
      <p:sp>
        <p:nvSpPr>
          <p:cNvPr id="4" name="Content Placeholder 2"/>
          <p:cNvSpPr txBox="1">
            <a:spLocks/>
          </p:cNvSpPr>
          <p:nvPr/>
        </p:nvSpPr>
        <p:spPr>
          <a:xfrm>
            <a:off x="502920" y="6019800"/>
            <a:ext cx="8183880" cy="609600"/>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CA"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603ED1C6-8B95-4F89-8951-D533C2F3473A}"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a:bodyPr>
          <a:lstStyle/>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nSpc>
                <a:spcPct val="80000"/>
              </a:lnSpc>
            </a:pPr>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Empowered Official (EO) Overview and Training Requirements (Cont.)</a:t>
            </a:r>
            <a:endParaRPr lang="en-US" sz="3200" b="0" dirty="0">
              <a:solidFill>
                <a:schemeClr val="tx1"/>
              </a:solidFill>
              <a:effectLst/>
            </a:endParaRPr>
          </a:p>
        </p:txBody>
      </p:sp>
      <p:sp>
        <p:nvSpPr>
          <p:cNvPr id="4" name="Content Placeholder 2"/>
          <p:cNvSpPr txBox="1">
            <a:spLocks/>
          </p:cNvSpPr>
          <p:nvPr/>
        </p:nvSpPr>
        <p:spPr>
          <a:xfrm>
            <a:off x="381000" y="1371600"/>
            <a:ext cx="8458200" cy="4800600"/>
          </a:xfrm>
          <a:prstGeom prst="rect">
            <a:avLst/>
          </a:prstGeom>
        </p:spPr>
        <p:txBody>
          <a:bodyPr vert="horz" lIns="0" rIns="18288" anchor="ctr">
            <a:normAutofit fontScale="92500" lnSpcReduction="20000"/>
          </a:bodyPr>
          <a:lstStyle/>
          <a:p>
            <a:pPr marL="457200" indent="-457200"/>
            <a:endParaRPr lang="en-US" sz="2400" b="1" dirty="0" smtClean="0"/>
          </a:p>
          <a:p>
            <a:pPr marL="463550" indent="-463550">
              <a:buClr>
                <a:schemeClr val="bg2">
                  <a:lumMod val="50000"/>
                </a:schemeClr>
              </a:buClr>
              <a:buSzPct val="68000"/>
            </a:pPr>
            <a:endParaRPr lang="en-US" sz="2400" dirty="0" smtClean="0">
              <a:latin typeface="+mn-lt"/>
            </a:endParaRPr>
          </a:p>
          <a:p>
            <a:pPr marL="463550" indent="-463550">
              <a:buClr>
                <a:schemeClr val="bg2">
                  <a:lumMod val="50000"/>
                </a:schemeClr>
              </a:buClr>
              <a:buSzPct val="68000"/>
              <a:buFont typeface="Wingdings" pitchFamily="2" charset="2"/>
              <a:buChar char="Ø"/>
            </a:pPr>
            <a:r>
              <a:rPr lang="en-US" sz="2600" dirty="0" smtClean="0">
                <a:latin typeface="+mn-lt"/>
              </a:rPr>
              <a:t>The EO must have independent authority to Inquire into any aspect of a proposed export, temporary import, or brokering activity by the applicant and must verify the legality of the transaction and the accuracy of the information to be submitted </a:t>
            </a:r>
          </a:p>
          <a:p>
            <a:pPr marL="463550" indent="-463550">
              <a:buClr>
                <a:schemeClr val="bg2">
                  <a:lumMod val="50000"/>
                </a:schemeClr>
              </a:buClr>
              <a:buSzPct val="68000"/>
            </a:pPr>
            <a:endParaRPr lang="en-US" sz="2600" dirty="0" smtClean="0">
              <a:latin typeface="+mn-lt"/>
            </a:endParaRPr>
          </a:p>
          <a:p>
            <a:pPr marL="463550" indent="-463550">
              <a:buClr>
                <a:schemeClr val="bg2">
                  <a:lumMod val="50000"/>
                </a:schemeClr>
              </a:buClr>
              <a:buSzPct val="68000"/>
              <a:buFont typeface="Wingdings" pitchFamily="2" charset="2"/>
              <a:buChar char="Ø"/>
            </a:pPr>
            <a:r>
              <a:rPr lang="en-US" sz="2600" dirty="0" smtClean="0">
                <a:latin typeface="+mn-lt"/>
              </a:rPr>
              <a:t>The EO must be empowered to refuse to sign any license application or other request for approval without prejudice or other adverse recourse </a:t>
            </a:r>
          </a:p>
          <a:p>
            <a:pPr marL="463550" indent="-463550">
              <a:buClr>
                <a:schemeClr val="bg2">
                  <a:lumMod val="50000"/>
                </a:schemeClr>
              </a:buClr>
              <a:buSzPct val="68000"/>
              <a:buFont typeface="Wingdings" pitchFamily="2" charset="2"/>
              <a:buChar char="Ø"/>
            </a:pPr>
            <a:endParaRPr lang="en-US" sz="2600" dirty="0" smtClean="0">
              <a:latin typeface="+mn-lt"/>
            </a:endParaRPr>
          </a:p>
          <a:p>
            <a:pPr marL="463550" indent="-463550">
              <a:buClr>
                <a:schemeClr val="bg2">
                  <a:lumMod val="50000"/>
                </a:schemeClr>
              </a:buClr>
              <a:buSzPct val="68000"/>
              <a:buFont typeface="Wingdings" pitchFamily="2" charset="2"/>
              <a:buChar char="Ø"/>
            </a:pPr>
            <a:r>
              <a:rPr lang="en-US" sz="2600" dirty="0" smtClean="0">
                <a:latin typeface="+mn-lt"/>
              </a:rPr>
              <a:t>The EO should ensure that all levels of the organization have been trained to the proper level for there area of responsibility and  the EO should audits a appropriate corrective actions are  well documented and reported to senior management on a regular basis</a:t>
            </a:r>
            <a:endParaRPr lang="en-US" sz="2400" dirty="0" smtClean="0">
              <a:latin typeface="+mn-lt"/>
            </a:endParaRPr>
          </a:p>
          <a:p>
            <a:pPr marL="971550" lvl="1" indent="-514350" algn="just">
              <a:buFont typeface="+mj-lt"/>
              <a:buAutoNum type="arabicPeriod"/>
            </a:pPr>
            <a:endParaRPr lang="en-US" sz="2400" dirty="0" smtClean="0">
              <a:latin typeface="+mn-lt"/>
            </a:endParaRP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40</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524000"/>
            <a:ext cx="8610600" cy="3962400"/>
          </a:xfrm>
        </p:spPr>
        <p:txBody>
          <a:bodyPr>
            <a:normAutofit fontScale="92500"/>
          </a:bodyPr>
          <a:lstStyle/>
          <a:p>
            <a:pPr>
              <a:lnSpc>
                <a:spcPct val="80000"/>
              </a:lnSpc>
            </a:pPr>
            <a:endParaRPr lang="en-US" sz="1000" dirty="0"/>
          </a:p>
          <a:p>
            <a:pPr>
              <a:spcBef>
                <a:spcPts val="0"/>
              </a:spcBef>
              <a:spcAft>
                <a:spcPts val="600"/>
              </a:spcAft>
            </a:pPr>
            <a:r>
              <a:rPr lang="en-US" sz="2400" dirty="0" smtClean="0"/>
              <a:t>FSO positions in large defense contractor organizations are usually dedicated personnel and therefore  can focus most if not all of their attention to typical FSO activities.</a:t>
            </a:r>
          </a:p>
          <a:p>
            <a:pPr>
              <a:spcBef>
                <a:spcPts val="0"/>
              </a:spcBef>
              <a:spcAft>
                <a:spcPts val="600"/>
              </a:spcAft>
            </a:pPr>
            <a:r>
              <a:rPr lang="en-US" sz="2400" dirty="0" smtClean="0"/>
              <a:t> Large defense contractor organizations typically also have a dedicated export compliance team who work closely with the FSO to ensure full compliance to the NISPOM and export/import control regulations. </a:t>
            </a:r>
          </a:p>
          <a:p>
            <a:pPr>
              <a:spcBef>
                <a:spcPts val="0"/>
              </a:spcBef>
              <a:spcAft>
                <a:spcPts val="600"/>
              </a:spcAft>
            </a:pPr>
            <a:r>
              <a:rPr lang="en-US" sz="2400" dirty="0" smtClean="0"/>
              <a:t>Unfortunately within small to medium sized defense contractor organizations the FSO position usually has several areas of responsibility that may include export/import control as one of their assigned responsibilities.</a:t>
            </a:r>
            <a:endParaRPr lang="en-US" sz="2400" dirty="0"/>
          </a:p>
          <a:p>
            <a:endParaRPr lang="en-US" sz="1000" dirty="0"/>
          </a:p>
          <a:p>
            <a:pPr algn="r">
              <a:lnSpc>
                <a:spcPct val="80000"/>
              </a:lnSpc>
            </a:pPr>
            <a:endParaRPr lang="en-US" sz="1000" dirty="0"/>
          </a:p>
          <a:p>
            <a:pPr algn="r">
              <a:lnSpc>
                <a:spcPct val="80000"/>
              </a:lnSpc>
            </a:pPr>
            <a:endParaRPr lang="en-US" sz="1000" dirty="0"/>
          </a:p>
          <a:p>
            <a:pPr algn="r">
              <a:lnSpc>
                <a:spcPct val="80000"/>
              </a:lnSpc>
            </a:pPr>
            <a:endParaRPr lang="en-US" sz="1000" dirty="0"/>
          </a:p>
        </p:txBody>
      </p:sp>
      <p:sp>
        <p:nvSpPr>
          <p:cNvPr id="23554" name="Rectangle 2"/>
          <p:cNvSpPr>
            <a:spLocks noGrp="1" noChangeArrowheads="1"/>
          </p:cNvSpPr>
          <p:nvPr>
            <p:ph type="title"/>
          </p:nvPr>
        </p:nvSpPr>
        <p:spPr/>
        <p:txBody>
          <a:bodyPr>
            <a:noAutofit/>
          </a:bodyPr>
          <a:lstStyle/>
          <a:p>
            <a:r>
              <a:rPr lang="en-US" sz="3200" b="1" dirty="0" smtClean="0">
                <a:solidFill>
                  <a:schemeClr val="tx1"/>
                </a:solidFill>
                <a:effectLst/>
              </a:rPr>
              <a:t>Facility Security Officer (FSO)</a:t>
            </a:r>
            <a:endParaRPr lang="en-US" sz="3200" b="1" dirty="0">
              <a:solidFill>
                <a:schemeClr val="tx1"/>
              </a:solidFill>
              <a:effectLst/>
            </a:endParaRPr>
          </a:p>
        </p:txBody>
      </p:sp>
      <p:sp>
        <p:nvSpPr>
          <p:cNvPr id="4" name="Content Placeholder 2"/>
          <p:cNvSpPr txBox="1">
            <a:spLocks/>
          </p:cNvSpPr>
          <p:nvPr/>
        </p:nvSpPr>
        <p:spPr>
          <a:xfrm>
            <a:off x="502920" y="4572000"/>
            <a:ext cx="8183880" cy="2057400"/>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CA"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603ED1C6-8B95-4F89-8951-D533C2F3473A}" type="slidenum">
              <a:rPr lang="en-US" smtClean="0"/>
              <a:pPr/>
              <a:t>41</a:t>
            </a:fld>
            <a:endParaRPr lang="en-US" dirty="0"/>
          </a:p>
        </p:txBody>
      </p:sp>
      <p:sp>
        <p:nvSpPr>
          <p:cNvPr id="5" name="Footer Placeholder 4"/>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3754466004"/>
      </p:ext>
    </p:extLst>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lvl="1" indent="-256032">
              <a:spcBef>
                <a:spcPts val="0"/>
              </a:spcBef>
              <a:spcAft>
                <a:spcPts val="600"/>
              </a:spcAft>
              <a:buSzPct val="68000"/>
              <a:buFont typeface="Wingdings 3"/>
              <a:buChar char=""/>
            </a:pPr>
            <a:r>
              <a:rPr lang="en-US" sz="2400" dirty="0"/>
              <a:t>Organizations </a:t>
            </a:r>
            <a:r>
              <a:rPr lang="en-US" sz="2400" dirty="0" smtClean="0"/>
              <a:t>may be exposed </a:t>
            </a:r>
            <a:r>
              <a:rPr lang="en-US" sz="2400" dirty="0"/>
              <a:t>to potential export/import control violations and penalties due to lack of training within appropriate </a:t>
            </a:r>
            <a:r>
              <a:rPr lang="en-US" sz="2400" dirty="0" smtClean="0"/>
              <a:t>regulations per examples listed below:</a:t>
            </a:r>
            <a:endParaRPr lang="en-US" sz="2400" dirty="0"/>
          </a:p>
          <a:p>
            <a:pPr marL="1181862" lvl="2" indent="-514350">
              <a:lnSpc>
                <a:spcPct val="80000"/>
              </a:lnSpc>
              <a:buClrTx/>
              <a:buFont typeface="+mj-lt"/>
              <a:buAutoNum type="romanUcPeriod"/>
            </a:pPr>
            <a:r>
              <a:rPr lang="en-US" sz="2400" dirty="0"/>
              <a:t>Classified Visits</a:t>
            </a:r>
          </a:p>
          <a:p>
            <a:pPr marL="1181862" lvl="2" indent="-514350">
              <a:lnSpc>
                <a:spcPct val="80000"/>
              </a:lnSpc>
              <a:buClrTx/>
              <a:buFont typeface="+mj-lt"/>
              <a:buAutoNum type="romanUcPeriod"/>
            </a:pPr>
            <a:r>
              <a:rPr lang="en-US" sz="2400" dirty="0"/>
              <a:t>Top Secret Classified program awarded to foreign manufacturer with instructions to source cost removal for articles within the U.S</a:t>
            </a:r>
            <a:r>
              <a:rPr lang="en-US" sz="2400" dirty="0" smtClean="0"/>
              <a:t>.</a:t>
            </a:r>
            <a:endParaRPr lang="en-US" sz="2400" dirty="0"/>
          </a:p>
          <a:p>
            <a:pPr marL="630936" lvl="1" indent="-457200">
              <a:spcBef>
                <a:spcPts val="600"/>
              </a:spcBef>
              <a:spcAft>
                <a:spcPts val="600"/>
              </a:spcAft>
              <a:buClrTx/>
              <a:buSzPct val="68000"/>
              <a:buFont typeface="Wingdings 3"/>
              <a:buChar char=""/>
            </a:pPr>
            <a:r>
              <a:rPr lang="en-US" sz="2400" dirty="0"/>
              <a:t>Many times the organizations are under the impression that by following the </a:t>
            </a:r>
            <a:r>
              <a:rPr lang="en-US" sz="2400" dirty="0" smtClean="0"/>
              <a:t>NISPOM </a:t>
            </a:r>
            <a:r>
              <a:rPr lang="en-US" sz="2400" dirty="0"/>
              <a:t>guidelines they will automatically be in compliance with the various Export and Import Control Regulations (ITAR, EAR, OFAC, FTR, etc</a:t>
            </a:r>
            <a:r>
              <a:rPr lang="en-US" sz="2400" dirty="0" smtClean="0"/>
              <a:t>.).</a:t>
            </a:r>
          </a:p>
          <a:p>
            <a:pPr marL="630936" lvl="1" indent="-457200">
              <a:spcBef>
                <a:spcPts val="600"/>
              </a:spcBef>
              <a:spcAft>
                <a:spcPts val="600"/>
              </a:spcAft>
              <a:buClrTx/>
              <a:buSzPct val="68000"/>
              <a:buFont typeface="Wingdings 3"/>
              <a:buChar char=""/>
            </a:pPr>
            <a:r>
              <a:rPr lang="en-US" sz="2400" dirty="0" smtClean="0"/>
              <a:t>Training for all employees, in general, and the FSO, in particular is essential to mitigating a export or import violation.</a:t>
            </a:r>
            <a:endParaRPr lang="en-US" sz="2400" dirty="0"/>
          </a:p>
          <a:p>
            <a:pPr marL="630936" indent="-457200">
              <a:lnSpc>
                <a:spcPct val="80000"/>
              </a:lnSpc>
              <a:buClrTx/>
            </a:pPr>
            <a:endParaRPr lang="en-US" dirty="0"/>
          </a:p>
        </p:txBody>
      </p:sp>
      <p:sp>
        <p:nvSpPr>
          <p:cNvPr id="3" name="Title 2"/>
          <p:cNvSpPr>
            <a:spLocks noGrp="1"/>
          </p:cNvSpPr>
          <p:nvPr>
            <p:ph type="title"/>
          </p:nvPr>
        </p:nvSpPr>
        <p:spPr/>
        <p:txBody>
          <a:bodyPr>
            <a:noAutofit/>
          </a:bodyPr>
          <a:lstStyle/>
          <a:p>
            <a:r>
              <a:rPr lang="en-US" sz="3200" dirty="0" smtClean="0">
                <a:solidFill>
                  <a:schemeClr val="tx1"/>
                </a:solidFill>
                <a:effectLst/>
              </a:rPr>
              <a:t>Export and Import Compliance Training</a:t>
            </a:r>
            <a:endParaRPr lang="en-US" sz="3200" dirty="0"/>
          </a:p>
        </p:txBody>
      </p:sp>
      <p:sp>
        <p:nvSpPr>
          <p:cNvPr id="5" name="Slide Number Placeholder 4"/>
          <p:cNvSpPr>
            <a:spLocks noGrp="1"/>
          </p:cNvSpPr>
          <p:nvPr>
            <p:ph type="sldNum" sz="quarter" idx="12"/>
          </p:nvPr>
        </p:nvSpPr>
        <p:spPr/>
        <p:txBody>
          <a:bodyPr/>
          <a:lstStyle/>
          <a:p>
            <a:fld id="{603ED1C6-8B95-4F89-8951-D533C2F3473A}" type="slidenum">
              <a:rPr lang="en-US" smtClean="0"/>
              <a:pPr/>
              <a:t>42</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121176501"/>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Difference Between an EO and FSO</a:t>
            </a:r>
            <a:endParaRPr lang="en-US" sz="3200" b="0" dirty="0">
              <a:solidFill>
                <a:schemeClr val="tx1"/>
              </a:solidFill>
              <a:effectLst/>
            </a:endParaRPr>
          </a:p>
        </p:txBody>
      </p:sp>
      <p:sp>
        <p:nvSpPr>
          <p:cNvPr id="4" name="Content Placeholder 2"/>
          <p:cNvSpPr txBox="1">
            <a:spLocks/>
          </p:cNvSpPr>
          <p:nvPr/>
        </p:nvSpPr>
        <p:spPr>
          <a:xfrm>
            <a:off x="381000" y="1371600"/>
            <a:ext cx="8458200" cy="5029200"/>
          </a:xfrm>
          <a:prstGeom prst="rect">
            <a:avLst/>
          </a:prstGeom>
        </p:spPr>
        <p:txBody>
          <a:bodyPr vert="horz" lIns="0" rIns="18288" anchor="ctr">
            <a:normAutofit/>
          </a:bodyPr>
          <a:lstStyle/>
          <a:p>
            <a:pPr marL="463550" indent="-463550">
              <a:spcAft>
                <a:spcPts val="600"/>
              </a:spcAft>
              <a:buClr>
                <a:schemeClr val="bg2">
                  <a:lumMod val="50000"/>
                </a:schemeClr>
              </a:buClr>
              <a:buSzPct val="68000"/>
              <a:buFont typeface="Wingdings" pitchFamily="2" charset="2"/>
              <a:buChar char="Ø"/>
            </a:pPr>
            <a:r>
              <a:rPr lang="en-US" sz="2400" dirty="0" smtClean="0">
                <a:latin typeface="+mn-lt"/>
              </a:rPr>
              <a:t>The EO has responsibility for ensuring full compliance to all the export and import regulations.  The EO must ensure that no action takes place that would place the organization in violation of any of the laws and regulations that apply.  </a:t>
            </a:r>
          </a:p>
          <a:p>
            <a:pPr marL="463550" indent="-463550">
              <a:spcAft>
                <a:spcPts val="600"/>
              </a:spcAft>
              <a:buClr>
                <a:schemeClr val="bg2">
                  <a:lumMod val="50000"/>
                </a:schemeClr>
              </a:buClr>
              <a:buSzPct val="68000"/>
              <a:buFont typeface="Wingdings" pitchFamily="2" charset="2"/>
              <a:buChar char="Ø"/>
            </a:pPr>
            <a:r>
              <a:rPr lang="en-US" sz="2400" dirty="0" smtClean="0">
                <a:latin typeface="+mn-lt"/>
              </a:rPr>
              <a:t>The FSO is responsible for the overall security of the facility as well as ensuring that all classified programs and related activities are secured within the facility based upon a need to know.</a:t>
            </a:r>
          </a:p>
          <a:p>
            <a:pPr marL="463550" indent="-463550">
              <a:spcAft>
                <a:spcPts val="600"/>
              </a:spcAft>
              <a:buClr>
                <a:schemeClr val="bg2">
                  <a:lumMod val="50000"/>
                </a:schemeClr>
              </a:buClr>
              <a:buSzPct val="68000"/>
              <a:buFont typeface="Wingdings" pitchFamily="2" charset="2"/>
              <a:buChar char="Ø"/>
            </a:pPr>
            <a:r>
              <a:rPr lang="en-US" sz="2400" dirty="0" smtClean="0">
                <a:latin typeface="+mn-lt"/>
              </a:rPr>
              <a:t>The FSO must also screen all visitors and foreign travel to ensure conformance to the program requirements are maintained at all times.</a:t>
            </a:r>
          </a:p>
          <a:p>
            <a:pPr lvl="0">
              <a:spcAft>
                <a:spcPts val="600"/>
              </a:spcAft>
            </a:pPr>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43</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algn="l"/>
            <a:r>
              <a:rPr lang="en-US" sz="3200" dirty="0" smtClean="0">
                <a:solidFill>
                  <a:schemeClr val="tx1"/>
                </a:solidFill>
                <a:effectLst/>
              </a:rPr>
              <a:t>Difference Between an EO and FSO (Cont.)</a:t>
            </a:r>
            <a:endParaRPr lang="en-US" sz="3200" b="0" dirty="0">
              <a:solidFill>
                <a:schemeClr val="tx1"/>
              </a:solidFill>
              <a:effectLst/>
            </a:endParaRPr>
          </a:p>
        </p:txBody>
      </p:sp>
      <p:sp>
        <p:nvSpPr>
          <p:cNvPr id="4" name="Content Placeholder 2"/>
          <p:cNvSpPr txBox="1">
            <a:spLocks/>
          </p:cNvSpPr>
          <p:nvPr/>
        </p:nvSpPr>
        <p:spPr>
          <a:xfrm>
            <a:off x="381000" y="1371600"/>
            <a:ext cx="8458200" cy="3352800"/>
          </a:xfrm>
          <a:prstGeom prst="rect">
            <a:avLst/>
          </a:prstGeom>
        </p:spPr>
        <p:txBody>
          <a:bodyPr vert="horz" lIns="0" rIns="18288" anchor="ctr">
            <a:normAutofit/>
          </a:bodyPr>
          <a:lstStyle/>
          <a:p>
            <a:pPr marL="463550" indent="-463550">
              <a:spcAft>
                <a:spcPts val="600"/>
              </a:spcAft>
              <a:buClr>
                <a:schemeClr val="bg2">
                  <a:lumMod val="50000"/>
                </a:schemeClr>
              </a:buClr>
              <a:buSzPct val="68000"/>
              <a:buFont typeface="Wingdings" pitchFamily="2" charset="2"/>
              <a:buChar char="Ø"/>
            </a:pPr>
            <a:r>
              <a:rPr lang="en-US" sz="2400" dirty="0" smtClean="0">
                <a:latin typeface="+mn-lt"/>
              </a:rPr>
              <a:t>The FSO must report all related issues to the appropriate DSS representative along with corrective actions that may have ensured.</a:t>
            </a:r>
          </a:p>
          <a:p>
            <a:pPr marL="463550" indent="-463550">
              <a:buClr>
                <a:schemeClr val="bg2">
                  <a:lumMod val="50000"/>
                </a:schemeClr>
              </a:buClr>
              <a:buSzPct val="68000"/>
              <a:buFont typeface="Wingdings" pitchFamily="2" charset="2"/>
              <a:buChar char="Ø"/>
            </a:pPr>
            <a:r>
              <a:rPr lang="en-US" sz="2400" dirty="0" smtClean="0">
                <a:latin typeface="+mn-lt"/>
              </a:rPr>
              <a:t>The FSO must coordinate background checks and applications for the appropriate security authorizations.</a:t>
            </a: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sp>
        <p:nvSpPr>
          <p:cNvPr id="2" name="Slide Number Placeholder 1"/>
          <p:cNvSpPr>
            <a:spLocks noGrp="1"/>
          </p:cNvSpPr>
          <p:nvPr>
            <p:ph type="sldNum" sz="quarter" idx="12"/>
          </p:nvPr>
        </p:nvSpPr>
        <p:spPr/>
        <p:txBody>
          <a:bodyPr/>
          <a:lstStyle/>
          <a:p>
            <a:fld id="{603ED1C6-8B95-4F89-8951-D533C2F3473A}" type="slidenum">
              <a:rPr lang="en-US" smtClean="0"/>
              <a:pPr/>
              <a:t>44</a:t>
            </a:fld>
            <a:endParaRPr lang="en-US" dirty="0"/>
          </a:p>
        </p:txBody>
      </p:sp>
      <p:sp>
        <p:nvSpPr>
          <p:cNvPr id="3" name="Footer Placeholder 2"/>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algn="ctr"/>
            <a:r>
              <a:rPr lang="en-US" sz="8000" dirty="0" smtClean="0">
                <a:solidFill>
                  <a:schemeClr val="tx1"/>
                </a:solidFill>
              </a:rPr>
              <a:t>Questions?</a:t>
            </a:r>
            <a:endParaRPr lang="en-US" sz="8000" b="0" dirty="0">
              <a:solidFill>
                <a:schemeClr val="tx1"/>
              </a:solidFill>
            </a:endParaRPr>
          </a:p>
        </p:txBody>
      </p:sp>
      <p:sp>
        <p:nvSpPr>
          <p:cNvPr id="4" name="Content Placeholder 2"/>
          <p:cNvSpPr txBox="1">
            <a:spLocks/>
          </p:cNvSpPr>
          <p:nvPr/>
        </p:nvSpPr>
        <p:spPr>
          <a:xfrm>
            <a:off x="381000" y="1524000"/>
            <a:ext cx="8458200" cy="5105400"/>
          </a:xfrm>
          <a:prstGeom prst="rect">
            <a:avLst/>
          </a:prstGeom>
        </p:spPr>
        <p:txBody>
          <a:bodyPr vert="horz" lIns="0" rIns="18288" anchor="ctr">
            <a:normAutofit/>
          </a:bodyPr>
          <a:lstStyle/>
          <a:p>
            <a:pPr marL="457200" indent="-457200"/>
            <a:endParaRPr lang="en-US" sz="2400" b="1" dirty="0" smtClean="0"/>
          </a:p>
          <a:p>
            <a:pPr marL="457200" indent="-457200">
              <a:buFont typeface="Wingdings" pitchFamily="2" charset="2"/>
              <a:buChar char="Ø"/>
            </a:pPr>
            <a:endParaRPr lang="en-US" sz="2400" b="1" dirty="0" smtClean="0">
              <a:latin typeface="+mn-lt"/>
            </a:endParaRPr>
          </a:p>
          <a:p>
            <a:pPr marL="1371600" lvl="2" indent="-457200" algn="just">
              <a:buFont typeface="+mj-lt"/>
              <a:buAutoNum type="arabicPeriod"/>
            </a:pPr>
            <a:endParaRPr lang="en-US" sz="2400" dirty="0" smtClean="0">
              <a:latin typeface="+mn-lt"/>
            </a:endParaRPr>
          </a:p>
          <a:p>
            <a:endParaRPr lang="en-US" sz="2400" dirty="0" smtClean="0">
              <a:latin typeface="+mn-lt"/>
            </a:endParaRPr>
          </a:p>
          <a:p>
            <a:pPr marL="971550" lvl="1" indent="-514350" algn="just">
              <a:buFont typeface="+mj-lt"/>
              <a:buAutoNum type="arabicPeriod"/>
            </a:pPr>
            <a:endParaRPr lang="en-US" sz="2000" dirty="0" smtClean="0">
              <a:latin typeface="+mn-lt"/>
            </a:endParaRPr>
          </a:p>
          <a:p>
            <a:pPr lvl="0"/>
            <a:endParaRPr lang="en-US" sz="2400" dirty="0">
              <a:latin typeface="+mn-lt"/>
            </a:endParaRPr>
          </a:p>
        </p:txBody>
      </p:sp>
      <p:pic>
        <p:nvPicPr>
          <p:cNvPr id="3074" name="Picture 2" descr="C:\Users\psmith\AppData\Local\Microsoft\Windows\Temporary Internet Files\Content.IE5\4OZ0RLMJ\icon_43498-300x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200025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24400"/>
          </a:xfrm>
        </p:spPr>
        <p:txBody>
          <a:bodyPr>
            <a:noAutofit/>
          </a:bodyPr>
          <a:lstStyle/>
          <a:p>
            <a:pPr algn="just">
              <a:spcBef>
                <a:spcPts val="0"/>
              </a:spcBef>
              <a:spcAft>
                <a:spcPts val="600"/>
              </a:spcAft>
            </a:pPr>
            <a:r>
              <a:rPr lang="en-US" sz="2400" dirty="0" smtClean="0"/>
              <a:t>There </a:t>
            </a:r>
            <a:r>
              <a:rPr lang="en-US" sz="2400" dirty="0"/>
              <a:t>are very specific laws and regulations that need to be </a:t>
            </a:r>
            <a:r>
              <a:rPr lang="en-US" sz="2400" dirty="0" smtClean="0"/>
              <a:t>reviewed and adhered to when </a:t>
            </a:r>
            <a:r>
              <a:rPr lang="en-US" sz="2400" dirty="0"/>
              <a:t>dealing with exports and imports. These laws and regulations are </a:t>
            </a:r>
            <a:r>
              <a:rPr lang="en-US" sz="2400" dirty="0" smtClean="0"/>
              <a:t>captured on the next slides</a:t>
            </a:r>
          </a:p>
          <a:p>
            <a:pPr algn="just">
              <a:spcBef>
                <a:spcPts val="0"/>
              </a:spcBef>
              <a:spcAft>
                <a:spcPts val="600"/>
              </a:spcAft>
              <a:buNone/>
            </a:pPr>
            <a:endParaRPr lang="en-US" sz="2400" dirty="0"/>
          </a:p>
          <a:p>
            <a:pPr algn="just">
              <a:spcBef>
                <a:spcPts val="0"/>
              </a:spcBef>
              <a:spcAft>
                <a:spcPts val="600"/>
              </a:spcAft>
            </a:pPr>
            <a:r>
              <a:rPr lang="en-US" sz="2400" dirty="0"/>
              <a:t>The U.S. Customs and Border Protection agency enforces the export and import regulations of the various U.S. Government agencies. The regulations are in place to protect U.S. national security and foreign policy objectives U.S. economic interests. </a:t>
            </a:r>
          </a:p>
        </p:txBody>
      </p:sp>
      <p:sp>
        <p:nvSpPr>
          <p:cNvPr id="3" name="Title 2"/>
          <p:cNvSpPr>
            <a:spLocks noGrp="1"/>
          </p:cNvSpPr>
          <p:nvPr>
            <p:ph type="title"/>
          </p:nvPr>
        </p:nvSpPr>
        <p:spPr/>
        <p:txBody>
          <a:bodyPr>
            <a:normAutofit/>
          </a:bodyPr>
          <a:lstStyle/>
          <a:p>
            <a:r>
              <a:rPr lang="en-US" sz="3200" dirty="0">
                <a:solidFill>
                  <a:schemeClr val="tx1"/>
                </a:solidFill>
                <a:effectLst/>
              </a:rPr>
              <a:t>Export and Import </a:t>
            </a:r>
            <a:r>
              <a:rPr lang="en-US" sz="3200" dirty="0" smtClean="0">
                <a:solidFill>
                  <a:schemeClr val="tx1"/>
                </a:solidFill>
                <a:effectLst/>
              </a:rPr>
              <a:t>Overview</a:t>
            </a:r>
            <a:endParaRPr lang="en-US" sz="3200" dirty="0"/>
          </a:p>
        </p:txBody>
      </p:sp>
      <p:sp>
        <p:nvSpPr>
          <p:cNvPr id="5" name="Slide Number Placeholder 4"/>
          <p:cNvSpPr>
            <a:spLocks noGrp="1"/>
          </p:cNvSpPr>
          <p:nvPr>
            <p:ph type="sldNum" sz="quarter" idx="12"/>
          </p:nvPr>
        </p:nvSpPr>
        <p:spPr/>
        <p:txBody>
          <a:bodyPr/>
          <a:lstStyle/>
          <a:p>
            <a:fld id="{603ED1C6-8B95-4F89-8951-D533C2F3473A}"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extLst>
      <p:ext uri="{BB962C8B-B14F-4D97-AF65-F5344CB8AC3E}">
        <p14:creationId xmlns:p14="http://schemas.microsoft.com/office/powerpoint/2010/main" val="23746688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pPr>
            <a:r>
              <a:rPr lang="en-US" sz="2400" dirty="0" smtClean="0">
                <a:latin typeface="Calibri" pitchFamily="34" charset="0"/>
              </a:rPr>
              <a:t>Export Administration Act (EAA)</a:t>
            </a:r>
          </a:p>
          <a:p>
            <a:pPr>
              <a:buClrTx/>
              <a:buNone/>
            </a:pPr>
            <a:endParaRPr lang="en-US" sz="2400" dirty="0" smtClean="0">
              <a:latin typeface="Calibri" pitchFamily="34" charset="0"/>
            </a:endParaRPr>
          </a:p>
          <a:p>
            <a:pPr>
              <a:buClrTx/>
            </a:pPr>
            <a:r>
              <a:rPr lang="en-US" sz="2400" dirty="0" smtClean="0">
                <a:latin typeface="Calibri" pitchFamily="34" charset="0"/>
              </a:rPr>
              <a:t>Arms Export Control Act (AECA)</a:t>
            </a:r>
          </a:p>
          <a:p>
            <a:pPr>
              <a:buClrTx/>
            </a:pPr>
            <a:endParaRPr lang="en-US" sz="2400" dirty="0" smtClean="0">
              <a:latin typeface="Calibri" pitchFamily="34" charset="0"/>
            </a:endParaRPr>
          </a:p>
          <a:p>
            <a:pPr>
              <a:buClrTx/>
            </a:pPr>
            <a:r>
              <a:rPr lang="en-US" sz="2400" dirty="0" smtClean="0">
                <a:latin typeface="Calibri" pitchFamily="34" charset="0"/>
              </a:rPr>
              <a:t>International Emergency Economic Powers Act (IEEPA)</a:t>
            </a:r>
          </a:p>
          <a:p>
            <a:pPr>
              <a:buClrTx/>
            </a:pPr>
            <a:endParaRPr lang="en-US" sz="2400" dirty="0" smtClean="0">
              <a:latin typeface="Calibri" pitchFamily="34" charset="0"/>
            </a:endParaRPr>
          </a:p>
          <a:p>
            <a:pPr>
              <a:buClrTx/>
            </a:pPr>
            <a:r>
              <a:rPr lang="en-US" sz="2400" dirty="0" smtClean="0">
                <a:latin typeface="Calibri" pitchFamily="34" charset="0"/>
              </a:rPr>
              <a:t>Trading with the Enemy Act (TWEA)</a:t>
            </a:r>
          </a:p>
          <a:p>
            <a:endParaRPr lang="en-US" dirty="0"/>
          </a:p>
        </p:txBody>
      </p:sp>
      <p:sp>
        <p:nvSpPr>
          <p:cNvPr id="3" name="Title 2"/>
          <p:cNvSpPr>
            <a:spLocks noGrp="1"/>
          </p:cNvSpPr>
          <p:nvPr>
            <p:ph type="title"/>
          </p:nvPr>
        </p:nvSpPr>
        <p:spPr/>
        <p:txBody>
          <a:bodyPr>
            <a:normAutofit/>
          </a:bodyPr>
          <a:lstStyle/>
          <a:p>
            <a:r>
              <a:rPr lang="en-US" sz="3200" dirty="0" smtClean="0">
                <a:solidFill>
                  <a:srgbClr val="002060"/>
                </a:solidFill>
                <a:effectLst/>
              </a:rPr>
              <a:t>Major Export Control Statutes</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rmAutofit lnSpcReduction="10000"/>
          </a:bodyPr>
          <a:lstStyle/>
          <a:p>
            <a:pPr algn="just">
              <a:lnSpc>
                <a:spcPct val="120000"/>
              </a:lnSpc>
            </a:pPr>
            <a:r>
              <a:rPr lang="en-US" sz="2400" dirty="0" smtClean="0"/>
              <a:t>Employees involved with exports or doing business with off shore entities must be familiar with the laws and regulations governing these activities, namely: </a:t>
            </a:r>
          </a:p>
          <a:p>
            <a:pPr lvl="0" algn="just">
              <a:lnSpc>
                <a:spcPct val="120000"/>
              </a:lnSpc>
              <a:buFont typeface="Wingdings" pitchFamily="2" charset="2"/>
              <a:buChar char="Ø"/>
            </a:pPr>
            <a:r>
              <a:rPr lang="en-US" sz="2400" dirty="0" smtClean="0"/>
              <a:t>The Arms Export Control Act (AECA), as implemented by the International Traffic in Arms Regulations (ITAR) </a:t>
            </a:r>
          </a:p>
          <a:p>
            <a:pPr lvl="0" algn="just">
              <a:lnSpc>
                <a:spcPct val="120000"/>
              </a:lnSpc>
              <a:buFont typeface="Wingdings" pitchFamily="2" charset="2"/>
              <a:buChar char="Ø"/>
            </a:pPr>
            <a:r>
              <a:rPr lang="en-US" sz="2400" dirty="0" smtClean="0"/>
              <a:t>The Export Administration Act (EAA), as implemented by the Export Administration Regulations (EAR) </a:t>
            </a:r>
          </a:p>
          <a:p>
            <a:pPr lvl="0" algn="just">
              <a:lnSpc>
                <a:spcPct val="120000"/>
              </a:lnSpc>
              <a:buFont typeface="Wingdings" pitchFamily="2" charset="2"/>
              <a:buChar char="Ø"/>
            </a:pPr>
            <a:r>
              <a:rPr lang="en-US" sz="2400" dirty="0" smtClean="0"/>
              <a:t>The Foreign Corrupt Practices Act (FCPA) </a:t>
            </a:r>
          </a:p>
          <a:p>
            <a:pPr lvl="0" algn="just">
              <a:lnSpc>
                <a:spcPct val="120000"/>
              </a:lnSpc>
              <a:buFont typeface="Wingdings" pitchFamily="2" charset="2"/>
              <a:buChar char="Ø"/>
            </a:pPr>
            <a:r>
              <a:rPr lang="en-US" sz="2400" dirty="0" smtClean="0"/>
              <a:t>The Office of Foreign Assets Controls (OFAC) </a:t>
            </a:r>
          </a:p>
          <a:p>
            <a:pPr lvl="0" algn="just">
              <a:lnSpc>
                <a:spcPct val="120000"/>
              </a:lnSpc>
              <a:buFont typeface="Wingdings" pitchFamily="2" charset="2"/>
              <a:buChar char="Ø"/>
            </a:pPr>
            <a:r>
              <a:rPr lang="en-US" sz="2400" dirty="0" smtClean="0"/>
              <a:t>The Anti-Boycott Act </a:t>
            </a:r>
          </a:p>
          <a:p>
            <a:pPr lvl="0" algn="just">
              <a:lnSpc>
                <a:spcPct val="120000"/>
              </a:lnSpc>
              <a:buFont typeface="Wingdings" pitchFamily="2" charset="2"/>
              <a:buChar char="Ø"/>
            </a:pPr>
            <a:r>
              <a:rPr lang="en-US" sz="2400" dirty="0" smtClean="0"/>
              <a:t>The Customs Modernization Act (Mod Act)</a:t>
            </a:r>
          </a:p>
          <a:p>
            <a:endParaRPr lang="en-US" dirty="0"/>
          </a:p>
        </p:txBody>
      </p:sp>
      <p:sp>
        <p:nvSpPr>
          <p:cNvPr id="3" name="Title 2"/>
          <p:cNvSpPr>
            <a:spLocks noGrp="1"/>
          </p:cNvSpPr>
          <p:nvPr>
            <p:ph type="title"/>
          </p:nvPr>
        </p:nvSpPr>
        <p:spPr>
          <a:xfrm>
            <a:off x="457200" y="274638"/>
            <a:ext cx="8229600" cy="868362"/>
          </a:xfrm>
        </p:spPr>
        <p:txBody>
          <a:bodyPr>
            <a:normAutofit/>
          </a:bodyPr>
          <a:lstStyle/>
          <a:p>
            <a:r>
              <a:rPr lang="en-US" sz="3200" dirty="0" smtClean="0">
                <a:solidFill>
                  <a:schemeClr val="tx1"/>
                </a:solidFill>
                <a:effectLst/>
              </a:rPr>
              <a:t>U.S. Export Control Laws and Regulations</a:t>
            </a:r>
            <a:endParaRPr lang="en-US" sz="32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7</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85000" lnSpcReduction="10000"/>
          </a:bodyPr>
          <a:lstStyle/>
          <a:p>
            <a:pPr lvl="0">
              <a:spcAft>
                <a:spcPts val="600"/>
              </a:spcAft>
              <a:buFont typeface="Wingdings" pitchFamily="2" charset="2"/>
              <a:buChar char="Ø"/>
            </a:pPr>
            <a:r>
              <a:rPr lang="en-US" sz="2400" b="1" dirty="0" smtClean="0"/>
              <a:t>ITAR, 22 CFR Parts 120-130 </a:t>
            </a:r>
            <a:r>
              <a:rPr lang="en-US" sz="2400" dirty="0" smtClean="0"/>
              <a:t>- These regulations administered by the State Department require that all exports and temporary imports of defense articles and services and technical data on the U.S. Munitions List be authorized by a U.S State Department approved license, an approved agreement or an ITAR exemption.</a:t>
            </a:r>
          </a:p>
          <a:p>
            <a:pPr lvl="0">
              <a:spcAft>
                <a:spcPts val="600"/>
              </a:spcAft>
              <a:buFont typeface="Wingdings" pitchFamily="2" charset="2"/>
              <a:buChar char="Ø"/>
            </a:pPr>
            <a:r>
              <a:rPr lang="en-US" sz="2400" b="1" dirty="0" smtClean="0"/>
              <a:t>EAR, 15 CFR Parts 700-799 </a:t>
            </a:r>
            <a:r>
              <a:rPr lang="en-US" sz="2400" dirty="0" smtClean="0"/>
              <a:t>- These regulations administered by the Bureau of Industry and Security Department of Commerce control the export of dual-use items or items on the Commerce Control List (CCL)</a:t>
            </a:r>
          </a:p>
          <a:p>
            <a:pPr lvl="0">
              <a:spcAft>
                <a:spcPts val="600"/>
              </a:spcAft>
              <a:buFont typeface="Wingdings" pitchFamily="2" charset="2"/>
              <a:buChar char="Ø"/>
            </a:pPr>
            <a:r>
              <a:rPr lang="en-US" sz="2400" b="1" dirty="0" smtClean="0"/>
              <a:t>FCPA</a:t>
            </a:r>
            <a:r>
              <a:rPr lang="en-US" sz="2400" dirty="0" smtClean="0"/>
              <a:t> - This act prohibits any payments, offers of money or any other items of value to an official of a foreign government or a foreign politician or political party for the purpose of improperly influencing the official’s actions or decisions in helping the company get or keep business. It also prohibits making false or misleading entries in company records. </a:t>
            </a:r>
          </a:p>
          <a:p>
            <a:pPr lvl="0">
              <a:spcAft>
                <a:spcPts val="600"/>
              </a:spcAft>
              <a:buFont typeface="Wingdings" pitchFamily="2" charset="2"/>
              <a:buChar char="Ø"/>
            </a:pPr>
            <a:r>
              <a:rPr lang="en-US" sz="2400" b="1" dirty="0" smtClean="0"/>
              <a:t>OFAC</a:t>
            </a:r>
            <a:r>
              <a:rPr lang="en-US" sz="2400" dirty="0" smtClean="0"/>
              <a:t> - This agency controls the sanctions and embargoes authorized by the U.S. that prohibit exports to, or the conduct of business, with certain countries and/or governments.</a:t>
            </a:r>
          </a:p>
          <a:p>
            <a:pPr lvl="0">
              <a:spcAft>
                <a:spcPts val="600"/>
              </a:spcAft>
              <a:buFont typeface="Wingdings" pitchFamily="2" charset="2"/>
              <a:buChar char="Ø"/>
            </a:pPr>
            <a:endParaRPr lang="en-US" sz="2400" dirty="0" smtClean="0"/>
          </a:p>
          <a:p>
            <a:endParaRPr lang="en-US" dirty="0"/>
          </a:p>
        </p:txBody>
      </p:sp>
      <p:sp>
        <p:nvSpPr>
          <p:cNvPr id="5" name="Slide Number Placeholder 4"/>
          <p:cNvSpPr>
            <a:spLocks noGrp="1"/>
          </p:cNvSpPr>
          <p:nvPr>
            <p:ph type="sldNum" sz="quarter" idx="12"/>
          </p:nvPr>
        </p:nvSpPr>
        <p:spPr/>
        <p:txBody>
          <a:bodyPr/>
          <a:lstStyle/>
          <a:p>
            <a:fld id="{603ED1C6-8B95-4F89-8951-D533C2F3473A}" type="slidenum">
              <a:rPr lang="en-US" smtClean="0"/>
              <a:pPr/>
              <a:t>8</a:t>
            </a:fld>
            <a:endParaRPr lang="en-US" dirty="0"/>
          </a:p>
        </p:txBody>
      </p:sp>
      <p:sp>
        <p:nvSpPr>
          <p:cNvPr id="6" name="Title 5"/>
          <p:cNvSpPr>
            <a:spLocks noGrp="1"/>
          </p:cNvSpPr>
          <p:nvPr>
            <p:ph type="title"/>
          </p:nvPr>
        </p:nvSpPr>
        <p:spPr/>
        <p:txBody>
          <a:bodyPr>
            <a:normAutofit/>
          </a:bodyPr>
          <a:lstStyle/>
          <a:p>
            <a:r>
              <a:rPr lang="en-US" sz="3200" dirty="0">
                <a:solidFill>
                  <a:schemeClr val="tx1"/>
                </a:solidFill>
                <a:effectLst/>
              </a:rPr>
              <a:t>U.S. Export Control Laws and Regulation</a:t>
            </a:r>
            <a:endParaRPr lang="en-US" sz="3200" dirty="0"/>
          </a:p>
        </p:txBody>
      </p:sp>
      <p:sp>
        <p:nvSpPr>
          <p:cNvPr id="7" name="Footer Placeholder 6"/>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70000" lnSpcReduction="20000"/>
          </a:bodyPr>
          <a:lstStyle/>
          <a:p>
            <a:pPr lvl="0" algn="just">
              <a:buFont typeface="Wingdings" pitchFamily="2" charset="2"/>
              <a:buChar char="Ø"/>
            </a:pPr>
            <a:r>
              <a:rPr lang="en-US" sz="2800" b="1" dirty="0" smtClean="0"/>
              <a:t>Anti-Boycott Act </a:t>
            </a:r>
            <a:r>
              <a:rPr lang="en-US" sz="2800" dirty="0" smtClean="0"/>
              <a:t>– The Commerce Department and Treasury Department have certain regulations prohibiting companies and their employees from providing certain types of information to foreign customers and agreeing to certain contractual provisions, such as supporting embargoes not approved by the U.S.  The regulations require mandatory reporting of certain boycott requests, even if no sale results. It is vital that employees conducting business with foreign governments and companies understand and comply fully with these regulations.</a:t>
            </a:r>
          </a:p>
          <a:p>
            <a:pPr lvl="0" algn="just">
              <a:buFont typeface="Wingdings" pitchFamily="2" charset="2"/>
              <a:buChar char="Ø"/>
            </a:pPr>
            <a:endParaRPr lang="en-US" sz="2800" dirty="0" smtClean="0"/>
          </a:p>
          <a:p>
            <a:pPr lvl="0" algn="just">
              <a:buFont typeface="Wingdings" pitchFamily="2" charset="2"/>
              <a:buChar char="Ø"/>
            </a:pPr>
            <a:r>
              <a:rPr lang="en-US" sz="2800" b="1" dirty="0" smtClean="0"/>
              <a:t>U.S. Customs Regulations, 19 CFR, Chapter 1, Parts 1-199 </a:t>
            </a:r>
            <a:r>
              <a:rPr lang="en-US" sz="2800" dirty="0" smtClean="0"/>
              <a:t>– These regulations are administered by the Department of Home Land Security U.S. Customs and Border Service, and detail the import process, including the procedure for the valuation and classification of merchandise</a:t>
            </a:r>
          </a:p>
          <a:p>
            <a:pPr lvl="0" algn="just">
              <a:buFont typeface="Wingdings" pitchFamily="2" charset="2"/>
              <a:buChar char="Ø"/>
            </a:pPr>
            <a:endParaRPr lang="en-US" sz="2800" dirty="0" smtClean="0"/>
          </a:p>
          <a:p>
            <a:pPr lvl="0" algn="just">
              <a:buFont typeface="Wingdings" pitchFamily="2" charset="2"/>
              <a:buChar char="Ø"/>
            </a:pPr>
            <a:r>
              <a:rPr lang="en-US" sz="2800" b="1" dirty="0" smtClean="0"/>
              <a:t>Bureau of Alcohol, Tobacco, Firearms and Explosives (“BATFE”) Regulations, 27 CFR Parts 47, 178, and 179 </a:t>
            </a:r>
            <a:r>
              <a:rPr lang="en-US" sz="2800" dirty="0" smtClean="0"/>
              <a:t>– These regulations detail the import license process for the permanent import of defense articles contained on the U.S. Import Munitions List. </a:t>
            </a:r>
          </a:p>
          <a:p>
            <a:pPr>
              <a:buNone/>
            </a:pPr>
            <a:endParaRPr lang="en-US" dirty="0"/>
          </a:p>
        </p:txBody>
      </p:sp>
      <p:sp>
        <p:nvSpPr>
          <p:cNvPr id="3" name="Title 2"/>
          <p:cNvSpPr>
            <a:spLocks noGrp="1"/>
          </p:cNvSpPr>
          <p:nvPr>
            <p:ph type="title"/>
          </p:nvPr>
        </p:nvSpPr>
        <p:spPr>
          <a:xfrm>
            <a:off x="457200" y="274638"/>
            <a:ext cx="8229600" cy="715962"/>
          </a:xfrm>
        </p:spPr>
        <p:txBody>
          <a:bodyPr>
            <a:normAutofit/>
          </a:bodyPr>
          <a:lstStyle/>
          <a:p>
            <a:r>
              <a:rPr lang="en-US" sz="2800" dirty="0" smtClean="0">
                <a:solidFill>
                  <a:schemeClr val="tx1"/>
                </a:solidFill>
                <a:effectLst/>
              </a:rPr>
              <a:t>U.S. Export Control Laws and Regulations (Cont.)</a:t>
            </a:r>
            <a:endParaRPr lang="en-US" sz="2800" dirty="0">
              <a:effectLst/>
            </a:endParaRPr>
          </a:p>
        </p:txBody>
      </p:sp>
      <p:sp>
        <p:nvSpPr>
          <p:cNvPr id="5" name="Slide Number Placeholder 4"/>
          <p:cNvSpPr>
            <a:spLocks noGrp="1"/>
          </p:cNvSpPr>
          <p:nvPr>
            <p:ph type="sldNum" sz="quarter" idx="12"/>
          </p:nvPr>
        </p:nvSpPr>
        <p:spPr/>
        <p:txBody>
          <a:bodyPr/>
          <a:lstStyle/>
          <a:p>
            <a:fld id="{603ED1C6-8B95-4F89-8951-D533C2F3473A}" type="slidenum">
              <a:rPr lang="en-US" smtClean="0"/>
              <a:pPr/>
              <a:t>9</a:t>
            </a:fld>
            <a:endParaRPr lang="en-US" dirty="0"/>
          </a:p>
        </p:txBody>
      </p:sp>
      <p:sp>
        <p:nvSpPr>
          <p:cNvPr id="6" name="Footer Placeholder 5"/>
          <p:cNvSpPr>
            <a:spLocks noGrp="1"/>
          </p:cNvSpPr>
          <p:nvPr>
            <p:ph type="ftr" sz="quarter" idx="11"/>
          </p:nvPr>
        </p:nvSpPr>
        <p:spPr/>
        <p:txBody>
          <a:bodyPr/>
          <a:lstStyle/>
          <a:p>
            <a:r>
              <a:rPr lang="en-US" smtClean="0"/>
              <a:t>Copyright 2015 BCA, Inc.</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2891</TotalTime>
  <Words>4441</Words>
  <Application>Microsoft Office PowerPoint</Application>
  <PresentationFormat>On-screen Show (4:3)</PresentationFormat>
  <Paragraphs>459</Paragraphs>
  <Slides>45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Concourse</vt:lpstr>
      <vt:lpstr>Clip</vt:lpstr>
      <vt:lpstr>Export Control/ITAR Overview  </vt:lpstr>
      <vt:lpstr>Agenda</vt:lpstr>
      <vt:lpstr>Overview Of Facility Security Officer General Responsibilities</vt:lpstr>
      <vt:lpstr>Overview Of Facility Security Officer General Responsibilities (Cont)</vt:lpstr>
      <vt:lpstr>Export and Import Overview</vt:lpstr>
      <vt:lpstr>Major Export Control Statutes</vt:lpstr>
      <vt:lpstr>U.S. Export Control Laws and Regulations</vt:lpstr>
      <vt:lpstr>U.S. Export Control Laws and Regulation</vt:lpstr>
      <vt:lpstr>U.S. Export Control Laws and Regulations (Cont.)</vt:lpstr>
      <vt:lpstr>Reasons for Control</vt:lpstr>
      <vt:lpstr>Export and Import Overview</vt:lpstr>
      <vt:lpstr>When And How Do Exports Occur?</vt:lpstr>
      <vt:lpstr>When And How Do Exports Occur (Cont.)?</vt:lpstr>
      <vt:lpstr>Under U.S. Law Who Is A Foreign Person Or Foreign National?</vt:lpstr>
      <vt:lpstr>What Are The Registration Requirements Under The ITAR?</vt:lpstr>
      <vt:lpstr>What Are The Registration Requirements Under The ITAR (Cont.)?</vt:lpstr>
      <vt:lpstr>What Are The Registration Requirements Under The ITAR? (Cont.)</vt:lpstr>
      <vt:lpstr>What Are The Elements Of An Export License?</vt:lpstr>
      <vt:lpstr>Types Of Export And Import Licenses</vt:lpstr>
      <vt:lpstr>Types Of Export And Import Licenses (Cont.)</vt:lpstr>
      <vt:lpstr>Examples Of When An ITAR Export, Import License Or Agreement May Be Required</vt:lpstr>
      <vt:lpstr>When Do You Need an EAR Export License?</vt:lpstr>
      <vt:lpstr>Examples Of When Export Licenses Or Approvals May Be Required?</vt:lpstr>
      <vt:lpstr>Examples Of When Export Licenses Or Approvals May Be Required (Cont.)?</vt:lpstr>
      <vt:lpstr>Examples Of When Export Licenses Or Approvals May Be Required (Cont.)?</vt:lpstr>
      <vt:lpstr>“Beware Of Unexpected Defense Services”</vt:lpstr>
      <vt:lpstr>Export Control Reform Update/Overview- What you need to know?</vt:lpstr>
      <vt:lpstr>What Steps Are Required To Ensure Compliance?</vt:lpstr>
      <vt:lpstr>What Steps Are Required To Ensure Compliance? (Cont.)</vt:lpstr>
      <vt:lpstr>Required Screening</vt:lpstr>
      <vt:lpstr>Imports</vt:lpstr>
      <vt:lpstr>U.S. Government Agencies Involved With Imports</vt:lpstr>
      <vt:lpstr>Penalties</vt:lpstr>
      <vt:lpstr>Export Control Reform Overview</vt:lpstr>
      <vt:lpstr>Export Control Reform Overview (cont)</vt:lpstr>
      <vt:lpstr>Export Control Reform Overview (cont)</vt:lpstr>
      <vt:lpstr>Export Control Reform Overview (cont)</vt:lpstr>
      <vt:lpstr>Export Control Reform Overview (cont)</vt:lpstr>
      <vt:lpstr>Empowered Official (E.O.) Overview and Training Requirements</vt:lpstr>
      <vt:lpstr>Empowered Official (EO) Overview and Training Requirements (Cont.)</vt:lpstr>
      <vt:lpstr>Facility Security Officer (FSO)</vt:lpstr>
      <vt:lpstr>Export and Import Compliance Training</vt:lpstr>
      <vt:lpstr>Difference Between an EO and FSO</vt:lpstr>
      <vt:lpstr>Difference Between an EO and FSO (Cont.)</vt:lpstr>
      <vt:lpstr>Questions?</vt:lpstr>
    </vt:vector>
  </TitlesOfParts>
  <Company>ThermoFisher Scientific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Tradesphere</dc:title>
  <dc:creator>ThermoFisher Scientific</dc:creator>
  <cp:lastModifiedBy>Office of Research</cp:lastModifiedBy>
  <cp:revision>224</cp:revision>
  <cp:lastPrinted>2015-06-26T14:50:16Z</cp:lastPrinted>
  <dcterms:created xsi:type="dcterms:W3CDTF">2009-10-27T13:29:52Z</dcterms:created>
  <dcterms:modified xsi:type="dcterms:W3CDTF">2015-07-20T16:29:52Z</dcterms:modified>
</cp:coreProperties>
</file>